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73" r:id="rId2"/>
    <p:sldId id="377" r:id="rId3"/>
    <p:sldId id="257" r:id="rId4"/>
    <p:sldId id="275" r:id="rId5"/>
    <p:sldId id="374" r:id="rId6"/>
    <p:sldId id="261" r:id="rId7"/>
    <p:sldId id="276" r:id="rId8"/>
    <p:sldId id="364" r:id="rId9"/>
    <p:sldId id="307" r:id="rId10"/>
    <p:sldId id="308" r:id="rId11"/>
    <p:sldId id="314" r:id="rId12"/>
    <p:sldId id="315" r:id="rId13"/>
    <p:sldId id="309" r:id="rId14"/>
    <p:sldId id="363" r:id="rId15"/>
    <p:sldId id="310" r:id="rId16"/>
    <p:sldId id="311" r:id="rId17"/>
    <p:sldId id="312" r:id="rId18"/>
    <p:sldId id="313" r:id="rId19"/>
    <p:sldId id="320" r:id="rId20"/>
    <p:sldId id="318" r:id="rId21"/>
    <p:sldId id="321" r:id="rId22"/>
    <p:sldId id="362" r:id="rId23"/>
    <p:sldId id="319" r:id="rId24"/>
    <p:sldId id="326" r:id="rId25"/>
    <p:sldId id="327" r:id="rId26"/>
    <p:sldId id="328" r:id="rId27"/>
    <p:sldId id="329" r:id="rId28"/>
    <p:sldId id="323" r:id="rId29"/>
    <p:sldId id="330" r:id="rId30"/>
    <p:sldId id="359" r:id="rId31"/>
    <p:sldId id="324" r:id="rId32"/>
    <p:sldId id="332" r:id="rId33"/>
    <p:sldId id="333" r:id="rId34"/>
    <p:sldId id="334" r:id="rId35"/>
    <p:sldId id="335" r:id="rId36"/>
    <p:sldId id="336" r:id="rId37"/>
    <p:sldId id="337" r:id="rId38"/>
    <p:sldId id="338" r:id="rId39"/>
    <p:sldId id="339" r:id="rId40"/>
    <p:sldId id="340" r:id="rId41"/>
    <p:sldId id="361" r:id="rId42"/>
    <p:sldId id="325" r:id="rId43"/>
    <p:sldId id="342" r:id="rId44"/>
    <p:sldId id="343" r:id="rId45"/>
    <p:sldId id="344" r:id="rId46"/>
    <p:sldId id="360" r:id="rId47"/>
    <p:sldId id="346" r:id="rId48"/>
    <p:sldId id="347" r:id="rId49"/>
    <p:sldId id="348" r:id="rId50"/>
    <p:sldId id="349" r:id="rId51"/>
    <p:sldId id="350" r:id="rId52"/>
    <p:sldId id="351" r:id="rId53"/>
    <p:sldId id="352" r:id="rId54"/>
    <p:sldId id="353" r:id="rId55"/>
    <p:sldId id="354" r:id="rId56"/>
    <p:sldId id="355" r:id="rId57"/>
    <p:sldId id="357" r:id="rId58"/>
    <p:sldId id="356" r:id="rId59"/>
    <p:sldId id="358" r:id="rId60"/>
    <p:sldId id="365" r:id="rId61"/>
    <p:sldId id="366" r:id="rId62"/>
    <p:sldId id="368" r:id="rId63"/>
    <p:sldId id="367" r:id="rId64"/>
    <p:sldId id="369" r:id="rId65"/>
    <p:sldId id="370" r:id="rId66"/>
    <p:sldId id="371" r:id="rId67"/>
    <p:sldId id="372" r:id="rId68"/>
    <p:sldId id="373" r:id="rId6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BE20"/>
    <a:srgbClr val="34164A"/>
    <a:srgbClr val="F57E1B"/>
    <a:srgbClr val="0033CC"/>
    <a:srgbClr val="5284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4" autoAdjust="0"/>
    <p:restoredTop sz="96395" autoAdjust="0"/>
  </p:normalViewPr>
  <p:slideViewPr>
    <p:cSldViewPr>
      <p:cViewPr varScale="1">
        <p:scale>
          <a:sx n="114" d="100"/>
          <a:sy n="114" d="100"/>
        </p:scale>
        <p:origin x="186"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9" d="100"/>
          <a:sy n="99" d="100"/>
        </p:scale>
        <p:origin x="-357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7BD1C45-C5A5-4597-A150-0A790EEBACC1}" type="datetimeFigureOut">
              <a:rPr lang="en-US" smtClean="0"/>
              <a:pPr/>
              <a:t>2/26/2026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F3D8F9-A673-465A-A9DA-D18C49D590CB}" type="slidenum">
              <a:rPr lang="en-US" smtClean="0"/>
              <a:pPr/>
              <a:t>‹#›</a:t>
            </a:fld>
            <a:endParaRPr lang="en-US"/>
          </a:p>
        </p:txBody>
      </p:sp>
    </p:spTree>
    <p:extLst>
      <p:ext uri="{BB962C8B-B14F-4D97-AF65-F5344CB8AC3E}">
        <p14:creationId xmlns:p14="http://schemas.microsoft.com/office/powerpoint/2010/main" val="2172421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D864A3C-799A-4412-92C8-E42A92879C26}" type="datetimeFigureOut">
              <a:rPr lang="en-US" smtClean="0"/>
              <a:pPr/>
              <a:t>2/26/2026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BE5FF3-F4C6-4E58-A430-D25D689C8F7C}" type="slidenum">
              <a:rPr lang="en-US" smtClean="0"/>
              <a:pPr/>
              <a:t>‹#›</a:t>
            </a:fld>
            <a:endParaRPr lang="en-US"/>
          </a:p>
        </p:txBody>
      </p:sp>
    </p:spTree>
    <p:extLst>
      <p:ext uri="{BB962C8B-B14F-4D97-AF65-F5344CB8AC3E}">
        <p14:creationId xmlns:p14="http://schemas.microsoft.com/office/powerpoint/2010/main" val="399908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CBE5FF3-F4C6-4E58-A430-D25D689C8F7C}" type="slidenum">
              <a:rPr lang="en-US" smtClean="0"/>
              <a:pPr/>
              <a:t>1</a:t>
            </a:fld>
            <a:endParaRPr lang="en-US"/>
          </a:p>
        </p:txBody>
      </p:sp>
    </p:spTree>
    <p:extLst>
      <p:ext uri="{BB962C8B-B14F-4D97-AF65-F5344CB8AC3E}">
        <p14:creationId xmlns:p14="http://schemas.microsoft.com/office/powerpoint/2010/main" val="301399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will use the email in the application to communicate during the process</a:t>
            </a:r>
          </a:p>
          <a:p>
            <a:endParaRPr lang="en-US" dirty="0"/>
          </a:p>
        </p:txBody>
      </p:sp>
      <p:sp>
        <p:nvSpPr>
          <p:cNvPr id="4" name="Slide Number Placeholder 3"/>
          <p:cNvSpPr>
            <a:spLocks noGrp="1"/>
          </p:cNvSpPr>
          <p:nvPr>
            <p:ph type="sldNum" sz="quarter" idx="10"/>
          </p:nvPr>
        </p:nvSpPr>
        <p:spPr/>
        <p:txBody>
          <a:bodyPr/>
          <a:lstStyle/>
          <a:p>
            <a:fld id="{6CBE5FF3-F4C6-4E58-A430-D25D689C8F7C}" type="slidenum">
              <a:rPr lang="en-US" smtClean="0"/>
              <a:pPr/>
              <a:t>4</a:t>
            </a:fld>
            <a:endParaRPr lang="en-US"/>
          </a:p>
        </p:txBody>
      </p:sp>
    </p:spTree>
    <p:extLst>
      <p:ext uri="{BB962C8B-B14F-4D97-AF65-F5344CB8AC3E}">
        <p14:creationId xmlns:p14="http://schemas.microsoft.com/office/powerpoint/2010/main" val="2468834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BE5FF3-F4C6-4E58-A430-D25D689C8F7C}" type="slidenum">
              <a:rPr lang="en-US" smtClean="0"/>
              <a:pPr/>
              <a:t>7</a:t>
            </a:fld>
            <a:endParaRPr lang="en-US"/>
          </a:p>
        </p:txBody>
      </p:sp>
    </p:spTree>
    <p:extLst>
      <p:ext uri="{BB962C8B-B14F-4D97-AF65-F5344CB8AC3E}">
        <p14:creationId xmlns:p14="http://schemas.microsoft.com/office/powerpoint/2010/main" val="307219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E9B936-C2CC-4F3D-925D-A212FF791F4C}"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9B936-C2CC-4F3D-925D-A212FF791F4C}"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9B936-C2CC-4F3D-925D-A212FF791F4C}"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E9B936-C2CC-4F3D-925D-A212FF791F4C}"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E9B936-C2CC-4F3D-925D-A212FF791F4C}" type="datetimeFigureOut">
              <a:rPr lang="en-US" smtClean="0"/>
              <a:pPr/>
              <a:t>2/26/2026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E9B936-C2CC-4F3D-925D-A212FF791F4C}"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E9B936-C2CC-4F3D-925D-A212FF791F4C}" type="datetimeFigureOut">
              <a:rPr lang="en-US" smtClean="0"/>
              <a:pPr/>
              <a:t>2/26/2026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E9B936-C2CC-4F3D-925D-A212FF791F4C}" type="datetimeFigureOut">
              <a:rPr lang="en-US" smtClean="0"/>
              <a:pPr/>
              <a:t>2/26/2026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9B936-C2CC-4F3D-925D-A212FF791F4C}" type="datetimeFigureOut">
              <a:rPr lang="en-US" smtClean="0"/>
              <a:pPr/>
              <a:t>2/26/2026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9B936-C2CC-4F3D-925D-A212FF791F4C}"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E9B936-C2CC-4F3D-925D-A212FF791F4C}" type="datetimeFigureOut">
              <a:rPr lang="en-US" smtClean="0"/>
              <a:pPr/>
              <a:t>2/26/2026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342AE-9DEC-4EF6-9E07-70E1C66FCE8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E9B936-C2CC-4F3D-925D-A212FF791F4C}" type="datetimeFigureOut">
              <a:rPr lang="en-US" smtClean="0"/>
              <a:pPr/>
              <a:t>2/26/2026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342AE-9DEC-4EF6-9E07-70E1C66FCE8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mailto:cwiemers@gips.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gipsfoundation.org/what-we-do/scholarships/scholarship-review.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132;p25"/>
          <p:cNvPicPr preferRelativeResize="0"/>
          <p:nvPr/>
        </p:nvPicPr>
        <p:blipFill>
          <a:blip r:embed="rId3">
            <a:alphaModFix/>
          </a:blip>
          <a:stretch>
            <a:fillRect/>
          </a:stretch>
        </p:blipFill>
        <p:spPr>
          <a:xfrm>
            <a:off x="5029200" y="693003"/>
            <a:ext cx="6553200" cy="4869597"/>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9" y="152400"/>
            <a:ext cx="3404787" cy="1600200"/>
          </a:xfrm>
          <a:prstGeom prst="rect">
            <a:avLst/>
          </a:prstGeom>
        </p:spPr>
      </p:pic>
      <p:sp>
        <p:nvSpPr>
          <p:cNvPr id="2" name="Rectangle 1"/>
          <p:cNvSpPr/>
          <p:nvPr/>
        </p:nvSpPr>
        <p:spPr>
          <a:xfrm>
            <a:off x="0" y="5480633"/>
            <a:ext cx="12192000" cy="13773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9600" y="2215277"/>
            <a:ext cx="5181600" cy="2585323"/>
          </a:xfrm>
          <a:prstGeom prst="rect">
            <a:avLst/>
          </a:prstGeom>
          <a:noFill/>
        </p:spPr>
        <p:txBody>
          <a:bodyPr wrap="square" rtlCol="0">
            <a:spAutoFit/>
          </a:bodyPr>
          <a:lstStyle/>
          <a:p>
            <a:r>
              <a:rPr lang="en-US" sz="5400" b="1" dirty="0"/>
              <a:t>Online </a:t>
            </a:r>
            <a:endParaRPr lang="en-US" sz="5400" b="1" dirty="0" smtClean="0"/>
          </a:p>
          <a:p>
            <a:r>
              <a:rPr lang="en-US" sz="5400" b="1" dirty="0" smtClean="0"/>
              <a:t>Scholarship </a:t>
            </a:r>
          </a:p>
          <a:p>
            <a:r>
              <a:rPr lang="en-US" sz="5400" b="1" dirty="0" smtClean="0"/>
              <a:t>Review Training</a:t>
            </a:r>
            <a:endParaRPr lang="en-US" sz="5400" b="1" dirty="0"/>
          </a:p>
        </p:txBody>
      </p:sp>
      <p:sp>
        <p:nvSpPr>
          <p:cNvPr id="3" name="TextBox 2"/>
          <p:cNvSpPr txBox="1"/>
          <p:nvPr/>
        </p:nvSpPr>
        <p:spPr>
          <a:xfrm>
            <a:off x="609600" y="5791200"/>
            <a:ext cx="9982200" cy="830997"/>
          </a:xfrm>
          <a:prstGeom prst="rect">
            <a:avLst/>
          </a:prstGeom>
          <a:noFill/>
        </p:spPr>
        <p:txBody>
          <a:bodyPr wrap="square" rtlCol="0">
            <a:spAutoFit/>
          </a:bodyPr>
          <a:lstStyle/>
          <a:p>
            <a:r>
              <a:rPr lang="en-US" sz="2400" b="1" dirty="0" smtClean="0">
                <a:solidFill>
                  <a:schemeClr val="bg1"/>
                </a:solidFill>
              </a:rPr>
              <a:t>Kari Hooker-Leep</a:t>
            </a:r>
            <a:r>
              <a:rPr lang="en-US" sz="2400" dirty="0" smtClean="0">
                <a:solidFill>
                  <a:schemeClr val="bg1"/>
                </a:solidFill>
              </a:rPr>
              <a:t>, </a:t>
            </a:r>
            <a:r>
              <a:rPr lang="en-US" sz="2400" dirty="0">
                <a:solidFill>
                  <a:schemeClr val="bg1"/>
                </a:solidFill>
              </a:rPr>
              <a:t>Executive Director</a:t>
            </a:r>
          </a:p>
          <a:p>
            <a:r>
              <a:rPr lang="en-US" sz="2400" b="1" dirty="0">
                <a:solidFill>
                  <a:schemeClr val="bg1"/>
                </a:solidFill>
              </a:rPr>
              <a:t>Candi </a:t>
            </a:r>
            <a:r>
              <a:rPr lang="en-US" sz="2400" b="1" dirty="0" err="1">
                <a:solidFill>
                  <a:schemeClr val="bg1"/>
                </a:solidFill>
              </a:rPr>
              <a:t>Wiemers</a:t>
            </a:r>
            <a:r>
              <a:rPr lang="en-US" sz="2400" b="1" dirty="0">
                <a:solidFill>
                  <a:schemeClr val="bg1"/>
                </a:solidFill>
              </a:rPr>
              <a:t>, </a:t>
            </a:r>
            <a:r>
              <a:rPr lang="en-US" sz="2400" dirty="0">
                <a:solidFill>
                  <a:schemeClr val="bg1"/>
                </a:solidFill>
              </a:rPr>
              <a:t>Programs &amp; Marketing Coordinator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Scholarship Reviewers Lists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All scholarships assigned to your review team have a list</a:t>
            </a:r>
            <a:br>
              <a:rPr lang="en-US" sz="2400" dirty="0" smtClean="0">
                <a:cs typeface="Arial" panose="020B0604020202020204" pitchFamily="34" charset="0"/>
              </a:rPr>
            </a:br>
            <a:endParaRPr lang="en-US" sz="20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Select list from menu to view eligible applications</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57463" t="25516" r="8063" b="27686"/>
          <a:stretch>
            <a:fillRect/>
          </a:stretch>
        </p:blipFill>
        <p:spPr bwMode="auto">
          <a:xfrm>
            <a:off x="1143000" y="3886200"/>
            <a:ext cx="7462578" cy="28491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915662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Scholarship Reviewers Lists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Each reviewer list has the scholarship filter embedded</a:t>
            </a:r>
            <a:br>
              <a:rPr lang="en-US" sz="2400" dirty="0" smtClean="0">
                <a:cs typeface="Arial" panose="020B0604020202020204" pitchFamily="34" charset="0"/>
              </a:rPr>
            </a:br>
            <a:endParaRPr lang="en-US" sz="20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Reviewers do not select filters</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9" name="Picture 8"/>
          <p:cNvPicPr>
            <a:picLocks noChangeAspect="1"/>
          </p:cNvPicPr>
          <p:nvPr/>
        </p:nvPicPr>
        <p:blipFill rotWithShape="1">
          <a:blip r:embed="rId3"/>
          <a:srcRect b="2468"/>
          <a:stretch/>
        </p:blipFill>
        <p:spPr>
          <a:xfrm>
            <a:off x="1193580" y="3733800"/>
            <a:ext cx="6045420" cy="301203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9469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4524315"/>
          </a:xfrm>
          <a:prstGeom prst="rect">
            <a:avLst/>
          </a:prstGeom>
          <a:noFill/>
        </p:spPr>
        <p:txBody>
          <a:bodyPr wrap="square" rtlCol="0">
            <a:spAutoFit/>
          </a:bodyPr>
          <a:lstStyle/>
          <a:p>
            <a:r>
              <a:rPr lang="en-US" sz="4000" b="1" dirty="0" smtClean="0">
                <a:cs typeface="Arial" panose="020B0604020202020204" pitchFamily="34" charset="0"/>
              </a:rPr>
              <a:t>Scholarship Reviewers Lists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Each line is a student who has submitted an application</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Lists are like spreadsheets</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Columns can be sorted</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Lists display recommendation and ranking progress</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extLst>
      <p:ext uri="{BB962C8B-B14F-4D97-AF65-F5344CB8AC3E}">
        <p14:creationId xmlns:p14="http://schemas.microsoft.com/office/powerpoint/2010/main" val="2852838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Reviewer Lists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Questions?</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Application example</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8" name="Group 7"/>
          <p:cNvGrpSpPr/>
          <p:nvPr/>
        </p:nvGrpSpPr>
        <p:grpSpPr>
          <a:xfrm>
            <a:off x="4419600" y="1371600"/>
            <a:ext cx="4624649" cy="4508927"/>
            <a:chOff x="7033951" y="641136"/>
            <a:chExt cx="4624649" cy="4508927"/>
          </a:xfrm>
        </p:grpSpPr>
        <p:sp>
          <p:nvSpPr>
            <p:cNvPr id="9" name="TextBox 8"/>
            <p:cNvSpPr txBox="1"/>
            <p:nvPr/>
          </p:nvSpPr>
          <p:spPr>
            <a:xfrm>
              <a:off x="7924800" y="641136"/>
              <a:ext cx="1828799" cy="4508927"/>
            </a:xfrm>
            <a:prstGeom prst="rect">
              <a:avLst/>
            </a:prstGeom>
            <a:noFill/>
          </p:spPr>
          <p:txBody>
            <a:bodyPr wrap="square" rtlCol="0">
              <a:spAutoFit/>
            </a:bodyPr>
            <a:lstStyle/>
            <a:p>
              <a:r>
                <a:rPr lang="en-US" sz="28700" b="1" dirty="0" smtClean="0">
                  <a:solidFill>
                    <a:srgbClr val="78BE20"/>
                  </a:solidFill>
                  <a:latin typeface="+mj-lt"/>
                </a:rPr>
                <a:t>?</a:t>
              </a:r>
              <a:endParaRPr lang="en-US" sz="28700" b="1" dirty="0">
                <a:solidFill>
                  <a:srgbClr val="78BE20"/>
                </a:solidFill>
                <a:latin typeface="+mj-lt"/>
              </a:endParaRPr>
            </a:p>
          </p:txBody>
        </p:sp>
        <p:sp>
          <p:nvSpPr>
            <p:cNvPr id="11" name="TextBox 10"/>
            <p:cNvSpPr txBox="1"/>
            <p:nvPr/>
          </p:nvSpPr>
          <p:spPr>
            <a:xfrm>
              <a:off x="9525000" y="2339534"/>
              <a:ext cx="2133600" cy="2646878"/>
            </a:xfrm>
            <a:prstGeom prst="rect">
              <a:avLst/>
            </a:prstGeom>
            <a:noFill/>
          </p:spPr>
          <p:txBody>
            <a:bodyPr wrap="square" rtlCol="0">
              <a:spAutoFit/>
            </a:bodyPr>
            <a:lstStyle/>
            <a:p>
              <a:r>
                <a:rPr lang="en-US" sz="16600" b="1" dirty="0" smtClean="0">
                  <a:solidFill>
                    <a:srgbClr val="78BE20"/>
                  </a:solidFill>
                </a:rPr>
                <a:t>?</a:t>
              </a:r>
              <a:endParaRPr lang="en-US" sz="16600" b="1" dirty="0">
                <a:solidFill>
                  <a:srgbClr val="78BE20"/>
                </a:solidFill>
              </a:endParaRPr>
            </a:p>
          </p:txBody>
        </p:sp>
        <p:sp>
          <p:nvSpPr>
            <p:cNvPr id="13" name="TextBox 12"/>
            <p:cNvSpPr txBox="1"/>
            <p:nvPr/>
          </p:nvSpPr>
          <p:spPr>
            <a:xfrm>
              <a:off x="7033951" y="1828800"/>
              <a:ext cx="1172095" cy="2646878"/>
            </a:xfrm>
            <a:prstGeom prst="rect">
              <a:avLst/>
            </a:prstGeom>
            <a:noFill/>
          </p:spPr>
          <p:txBody>
            <a:bodyPr wrap="square" rtlCol="0">
              <a:spAutoFit/>
            </a:bodyPr>
            <a:lstStyle/>
            <a:p>
              <a:r>
                <a:rPr lang="en-US" sz="16600" dirty="0" smtClean="0">
                  <a:solidFill>
                    <a:srgbClr val="78BE20"/>
                  </a:solidFill>
                  <a:latin typeface="+mj-lt"/>
                </a:rPr>
                <a:t>?</a:t>
              </a:r>
              <a:endParaRPr lang="en-US" sz="16600" dirty="0">
                <a:solidFill>
                  <a:srgbClr val="78BE20"/>
                </a:solidFill>
                <a:latin typeface="+mj-lt"/>
              </a:endParaRPr>
            </a:p>
          </p:txBody>
        </p:sp>
      </p:grpSp>
    </p:spTree>
    <p:extLst>
      <p:ext uri="{BB962C8B-B14F-4D97-AF65-F5344CB8AC3E}">
        <p14:creationId xmlns:p14="http://schemas.microsoft.com/office/powerpoint/2010/main" val="2734796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725" b="30914"/>
          <a:stretch/>
        </p:blipFill>
        <p:spPr>
          <a:xfrm>
            <a:off x="-10668" y="1017620"/>
            <a:ext cx="6030468" cy="5882483"/>
          </a:xfrm>
          <a:prstGeom prst="rect">
            <a:avLst/>
          </a:prstGeom>
        </p:spPr>
      </p:pic>
      <p:sp>
        <p:nvSpPr>
          <p:cNvPr id="3" name="TextBox 2"/>
          <p:cNvSpPr txBox="1"/>
          <p:nvPr/>
        </p:nvSpPr>
        <p:spPr>
          <a:xfrm>
            <a:off x="152400" y="2758532"/>
            <a:ext cx="12039600" cy="2400657"/>
          </a:xfrm>
          <a:prstGeom prst="rect">
            <a:avLst/>
          </a:prstGeom>
          <a:noFill/>
        </p:spPr>
        <p:txBody>
          <a:bodyPr wrap="square" rtlCol="0">
            <a:spAutoFit/>
          </a:bodyPr>
          <a:lstStyle/>
          <a:p>
            <a:pPr>
              <a:lnSpc>
                <a:spcPct val="150000"/>
              </a:lnSpc>
            </a:pPr>
            <a:r>
              <a:rPr lang="en-US" sz="6000" b="1" dirty="0">
                <a:solidFill>
                  <a:srgbClr val="8064A2">
                    <a:lumMod val="50000"/>
                  </a:srgbClr>
                </a:solidFill>
                <a:effectLst>
                  <a:outerShdw blurRad="38100" dist="38100" dir="2700000" algn="tl">
                    <a:srgbClr val="000000">
                      <a:alpha val="43137"/>
                    </a:srgbClr>
                  </a:outerShdw>
                </a:effectLst>
              </a:rPr>
              <a:t> </a:t>
            </a:r>
          </a:p>
          <a:p>
            <a:r>
              <a:rPr lang="en-US" sz="6000" b="1" dirty="0" smtClean="0"/>
              <a:t>Filters Overview</a:t>
            </a:r>
            <a:endParaRPr lang="en-US" sz="6000" b="1" dirty="0"/>
          </a:p>
        </p:txBody>
      </p:sp>
    </p:spTree>
    <p:extLst>
      <p:ext uri="{BB962C8B-B14F-4D97-AF65-F5344CB8AC3E}">
        <p14:creationId xmlns:p14="http://schemas.microsoft.com/office/powerpoint/2010/main" val="3066558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4770537"/>
          </a:xfrm>
          <a:prstGeom prst="rect">
            <a:avLst/>
          </a:prstGeom>
          <a:noFill/>
        </p:spPr>
        <p:txBody>
          <a:bodyPr wrap="square" rtlCol="0">
            <a:spAutoFit/>
          </a:bodyPr>
          <a:lstStyle/>
          <a:p>
            <a:r>
              <a:rPr lang="en-US" sz="4000" b="1" dirty="0" smtClean="0">
                <a:cs typeface="Arial" panose="020B0604020202020204" pitchFamily="34" charset="0"/>
              </a:rPr>
              <a:t>How are eligible applications selected?</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Each scholarship has unique eligibility qualifications</a:t>
            </a:r>
            <a:br>
              <a:rPr lang="en-US" sz="2400" dirty="0" smtClean="0">
                <a:cs typeface="Arial" panose="020B0604020202020204" pitchFamily="34" charset="0"/>
              </a:rPr>
            </a:br>
            <a:r>
              <a:rPr lang="en-US" sz="2400" dirty="0" smtClean="0">
                <a:cs typeface="Arial" panose="020B0604020202020204" pitchFamily="34" charset="0"/>
              </a:rPr>
              <a:t>Example:  GPA, specific major or college</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Eligibility qualifications are listed in the scholarship guidelines</a:t>
            </a:r>
          </a:p>
          <a:p>
            <a:pPr marL="800100" lvl="1" indent="-342900">
              <a:buFont typeface="Arial" panose="020B0604020202020204" pitchFamily="34" charset="0"/>
              <a:buChar char="•"/>
            </a:pPr>
            <a:endParaRPr lang="en-US" sz="2400" dirty="0" smtClean="0">
              <a:cs typeface="Arial" panose="020B0604020202020204" pitchFamily="34" charset="0"/>
            </a:endParaRPr>
          </a:p>
          <a:p>
            <a:pPr lvl="2"/>
            <a:r>
              <a:rPr lang="en-US" sz="2400" b="1" dirty="0" smtClean="0">
                <a:solidFill>
                  <a:srgbClr val="78BE20"/>
                </a:solidFill>
                <a:cs typeface="Arial" panose="020B0604020202020204" pitchFamily="34" charset="0"/>
              </a:rPr>
              <a:t>Guidelines for your review group included in handouts</a:t>
            </a:r>
          </a:p>
          <a:p>
            <a:pPr lvl="1"/>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These qualifications are programmed into the application as filters</a:t>
            </a:r>
            <a:br>
              <a:rPr lang="en-US" sz="2400" dirty="0" smtClean="0">
                <a:cs typeface="Arial" panose="020B0604020202020204" pitchFamily="34" charset="0"/>
              </a:rPr>
            </a:br>
            <a:endParaRPr lang="en-US" sz="2400" dirty="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Each scholarship has an application filter</a:t>
            </a:r>
            <a:endParaRPr lang="en-US" sz="2400" dirty="0">
              <a:cs typeface="Arial" panose="020B0604020202020204" pitchFamily="34" charset="0"/>
            </a:endParaRPr>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extLst>
      <p:ext uri="{BB962C8B-B14F-4D97-AF65-F5344CB8AC3E}">
        <p14:creationId xmlns:p14="http://schemas.microsoft.com/office/powerpoint/2010/main" val="825571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4401205"/>
          </a:xfrm>
          <a:prstGeom prst="rect">
            <a:avLst/>
          </a:prstGeom>
          <a:noFill/>
        </p:spPr>
        <p:txBody>
          <a:bodyPr wrap="square" rtlCol="0">
            <a:spAutoFit/>
          </a:bodyPr>
          <a:lstStyle/>
          <a:p>
            <a:r>
              <a:rPr lang="en-US" sz="4000" b="1" dirty="0" smtClean="0">
                <a:cs typeface="Arial" panose="020B0604020202020204" pitchFamily="34" charset="0"/>
              </a:rPr>
              <a:t>Example:</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Eligibility qualifications for the</a:t>
            </a:r>
            <a:br>
              <a:rPr lang="en-US" sz="2400" dirty="0" smtClean="0">
                <a:cs typeface="Arial" panose="020B0604020202020204" pitchFamily="34" charset="0"/>
              </a:rPr>
            </a:br>
            <a:r>
              <a:rPr lang="en-US" sz="2400" dirty="0" smtClean="0">
                <a:cs typeface="Arial" panose="020B0604020202020204" pitchFamily="34" charset="0"/>
              </a:rPr>
              <a:t>Emilio DeLeon Memorial Scholarship</a:t>
            </a:r>
            <a:br>
              <a:rPr lang="en-US" sz="2400" dirty="0" smtClean="0">
                <a:cs typeface="Arial" panose="020B0604020202020204" pitchFamily="34" charset="0"/>
              </a:rPr>
            </a:br>
            <a:r>
              <a:rPr lang="en-US" sz="2400" dirty="0" smtClean="0">
                <a:cs typeface="Arial" panose="020B0604020202020204" pitchFamily="34" charset="0"/>
              </a:rPr>
              <a:t/>
            </a:r>
            <a:br>
              <a:rPr lang="en-US" sz="2400" dirty="0" smtClean="0">
                <a:cs typeface="Arial" panose="020B0604020202020204" pitchFamily="34" charset="0"/>
              </a:rPr>
            </a:br>
            <a:r>
              <a:rPr lang="en-US" sz="2400" dirty="0" smtClean="0">
                <a:cs typeface="Arial" panose="020B0604020202020204" pitchFamily="34" charset="0"/>
              </a:rPr>
              <a:t/>
            </a:r>
            <a:br>
              <a:rPr lang="en-US" sz="2400" dirty="0" smtClean="0">
                <a:cs typeface="Arial" panose="020B0604020202020204" pitchFamily="34" charset="0"/>
              </a:rPr>
            </a:br>
            <a:r>
              <a:rPr lang="en-US" sz="2400" dirty="0" smtClean="0">
                <a:cs typeface="Arial" panose="020B0604020202020204" pitchFamily="34" charset="0"/>
              </a:rPr>
              <a:t/>
            </a:r>
            <a:br>
              <a:rPr lang="en-US" sz="2400" dirty="0" smtClean="0">
                <a:cs typeface="Arial" panose="020B0604020202020204" pitchFamily="34" charset="0"/>
              </a:rPr>
            </a:br>
            <a:r>
              <a:rPr lang="en-US" sz="2400" dirty="0" smtClean="0">
                <a:cs typeface="Arial" panose="020B0604020202020204" pitchFamily="34" charset="0"/>
              </a:rPr>
              <a:t/>
            </a:r>
            <a:br>
              <a:rPr lang="en-US" sz="2400" dirty="0" smtClean="0">
                <a:cs typeface="Arial" panose="020B0604020202020204" pitchFamily="34" charset="0"/>
              </a:rPr>
            </a:br>
            <a:r>
              <a:rPr lang="en-US" sz="2400" dirty="0" smtClean="0">
                <a:cs typeface="Arial" panose="020B0604020202020204" pitchFamily="34" charset="0"/>
              </a:rPr>
              <a:t/>
            </a:r>
            <a:br>
              <a:rPr lang="en-US" sz="2400" dirty="0" smtClean="0">
                <a:cs typeface="Arial" panose="020B0604020202020204" pitchFamily="34" charset="0"/>
              </a:rPr>
            </a:br>
            <a:r>
              <a:rPr lang="en-US" sz="2400" dirty="0" smtClean="0">
                <a:cs typeface="Arial" panose="020B0604020202020204" pitchFamily="34" charset="0"/>
              </a:rPr>
              <a:t/>
            </a:r>
            <a:br>
              <a:rPr lang="en-US" sz="2400" dirty="0" smtClean="0">
                <a:cs typeface="Arial" panose="020B0604020202020204" pitchFamily="34" charset="0"/>
              </a:rPr>
            </a:br>
            <a:endParaRPr lang="en-US" sz="2400" dirty="0" smtClean="0">
              <a:cs typeface="Arial" panose="020B0604020202020204" pitchFamily="34" charset="0"/>
            </a:endParaRPr>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7832" y="1299012"/>
            <a:ext cx="4104827" cy="5309726"/>
          </a:xfrm>
          <a:prstGeom prst="rect">
            <a:avLst/>
          </a:prstGeom>
          <a:ln>
            <a:noFill/>
          </a:ln>
          <a:effectLst>
            <a:outerShdw blurRad="190500" algn="tl" rotWithShape="0">
              <a:srgbClr val="000000">
                <a:alpha val="70000"/>
              </a:srgb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4191000"/>
            <a:ext cx="5562599" cy="11519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11" name="Down Arrow 10"/>
          <p:cNvSpPr/>
          <p:nvPr/>
        </p:nvSpPr>
        <p:spPr>
          <a:xfrm rot="3745499">
            <a:off x="5221312" y="3066270"/>
            <a:ext cx="446370" cy="203566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74686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371600"/>
            <a:ext cx="5562599" cy="11519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2114" y="3810000"/>
            <a:ext cx="7588369" cy="25217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Down Arrow 18"/>
          <p:cNvSpPr/>
          <p:nvPr/>
        </p:nvSpPr>
        <p:spPr>
          <a:xfrm>
            <a:off x="4310125" y="2787487"/>
            <a:ext cx="446370" cy="7585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Down Arrow 19"/>
          <p:cNvSpPr/>
          <p:nvPr/>
        </p:nvSpPr>
        <p:spPr>
          <a:xfrm>
            <a:off x="5682760" y="2772354"/>
            <a:ext cx="446370" cy="7585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Down Arrow 20"/>
          <p:cNvSpPr/>
          <p:nvPr/>
        </p:nvSpPr>
        <p:spPr>
          <a:xfrm>
            <a:off x="2961281" y="2772353"/>
            <a:ext cx="446370" cy="7585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75601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4893647"/>
          </a:xfrm>
          <a:prstGeom prst="rect">
            <a:avLst/>
          </a:prstGeom>
          <a:noFill/>
        </p:spPr>
        <p:txBody>
          <a:bodyPr wrap="square" rtlCol="0">
            <a:spAutoFit/>
          </a:bodyPr>
          <a:lstStyle/>
          <a:p>
            <a:r>
              <a:rPr lang="en-US" sz="4000" b="1" dirty="0" smtClean="0">
                <a:cs typeface="Arial" panose="020B0604020202020204" pitchFamily="34" charset="0"/>
              </a:rPr>
              <a:t>Filter Process:</a:t>
            </a:r>
            <a:endParaRPr lang="en-US" sz="4000" b="1" dirty="0">
              <a:cs typeface="Arial" panose="020B0604020202020204" pitchFamily="34" charset="0"/>
            </a:endParaRPr>
          </a:p>
          <a:p>
            <a:pPr lvl="1"/>
            <a:endParaRPr lang="en-US" sz="2400" dirty="0"/>
          </a:p>
          <a:p>
            <a:pPr lvl="1"/>
            <a:r>
              <a:rPr lang="en-US" sz="2400" b="1" dirty="0" smtClean="0">
                <a:cs typeface="Arial" panose="020B0604020202020204" pitchFamily="34" charset="0"/>
              </a:rPr>
              <a:t>All Submitted Applications</a:t>
            </a:r>
            <a:r>
              <a:rPr lang="en-US" sz="2400" dirty="0" smtClean="0">
                <a:cs typeface="Arial" panose="020B0604020202020204" pitchFamily="34" charset="0"/>
              </a:rPr>
              <a:t/>
            </a:r>
            <a:br>
              <a:rPr lang="en-US" sz="2400" dirty="0" smtClean="0">
                <a:cs typeface="Arial" panose="020B0604020202020204" pitchFamily="34" charset="0"/>
              </a:rPr>
            </a:br>
            <a:r>
              <a:rPr lang="en-US" sz="2800" dirty="0" smtClean="0">
                <a:cs typeface="Arial" panose="020B0604020202020204" pitchFamily="34" charset="0"/>
              </a:rPr>
              <a:t/>
            </a:r>
            <a:br>
              <a:rPr lang="en-US" sz="2800" dirty="0" smtClean="0">
                <a:cs typeface="Arial" panose="020B0604020202020204" pitchFamily="34" charset="0"/>
              </a:rPr>
            </a:br>
            <a:endParaRPr lang="en-US" sz="2400" dirty="0" smtClean="0">
              <a:cs typeface="Arial" panose="020B0604020202020204" pitchFamily="34" charset="0"/>
            </a:endParaRPr>
          </a:p>
          <a:p>
            <a:pPr lvl="1"/>
            <a:r>
              <a:rPr lang="en-US" sz="2400" b="1" dirty="0" smtClean="0">
                <a:cs typeface="Arial" panose="020B0604020202020204" pitchFamily="34" charset="0"/>
              </a:rPr>
              <a:t>Filter is applied</a:t>
            </a:r>
          </a:p>
          <a:p>
            <a:pPr marL="800100" lvl="1" indent="-342900">
              <a:buFont typeface="Arial" panose="020B0604020202020204" pitchFamily="34" charset="0"/>
              <a:buChar char="•"/>
            </a:pPr>
            <a:r>
              <a:rPr lang="en-US" sz="2400" dirty="0" smtClean="0">
                <a:cs typeface="Arial" panose="020B0604020202020204" pitchFamily="34" charset="0"/>
              </a:rPr>
              <a:t>Each qualification in the filter</a:t>
            </a:r>
            <a:br>
              <a:rPr lang="en-US" sz="2400" dirty="0" smtClean="0">
                <a:cs typeface="Arial" panose="020B0604020202020204" pitchFamily="34" charset="0"/>
              </a:rPr>
            </a:br>
            <a:r>
              <a:rPr lang="en-US" sz="2400" dirty="0" smtClean="0">
                <a:cs typeface="Arial" panose="020B0604020202020204" pitchFamily="34" charset="0"/>
              </a:rPr>
              <a:t>eliminates unqualified applications</a:t>
            </a:r>
            <a:br>
              <a:rPr lang="en-US" sz="2400" dirty="0" smtClean="0">
                <a:cs typeface="Arial" panose="020B0604020202020204" pitchFamily="34" charset="0"/>
              </a:rPr>
            </a:br>
            <a:r>
              <a:rPr lang="en-US" sz="2800" dirty="0" smtClean="0">
                <a:cs typeface="Arial" panose="020B0604020202020204" pitchFamily="34" charset="0"/>
              </a:rPr>
              <a:t/>
            </a:r>
            <a:br>
              <a:rPr lang="en-US" sz="2800" dirty="0" smtClean="0">
                <a:cs typeface="Arial" panose="020B0604020202020204" pitchFamily="34" charset="0"/>
              </a:rPr>
            </a:br>
            <a:endParaRPr lang="en-US" sz="2400" dirty="0" smtClean="0">
              <a:cs typeface="Arial" panose="020B0604020202020204" pitchFamily="34" charset="0"/>
            </a:endParaRPr>
          </a:p>
          <a:p>
            <a:pPr lvl="1"/>
            <a:r>
              <a:rPr lang="en-US" sz="2400" b="1" dirty="0" smtClean="0">
                <a:cs typeface="Arial" panose="020B0604020202020204" pitchFamily="34" charset="0"/>
              </a:rPr>
              <a:t>Qualified Applicants</a:t>
            </a:r>
          </a:p>
          <a:p>
            <a:pPr marL="800100" lvl="1" indent="-342900">
              <a:buFont typeface="Arial" panose="020B0604020202020204" pitchFamily="34" charset="0"/>
              <a:buChar char="•"/>
            </a:pPr>
            <a:r>
              <a:rPr lang="en-US" sz="2400" dirty="0" smtClean="0">
                <a:cs typeface="Arial" panose="020B0604020202020204" pitchFamily="34" charset="0"/>
              </a:rPr>
              <a:t>Reviewers only see qualified applications</a:t>
            </a:r>
            <a:endParaRPr lang="en-US" sz="3200" b="1" dirty="0">
              <a:cs typeface="Arial" panose="020B0604020202020204" pitchFamily="34" charset="0"/>
            </a:endParaRPr>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4617"/>
          <a:stretch/>
        </p:blipFill>
        <p:spPr>
          <a:xfrm>
            <a:off x="6553200" y="1219200"/>
            <a:ext cx="4121728" cy="5087726"/>
          </a:xfrm>
          <a:prstGeom prst="rect">
            <a:avLst/>
          </a:prstGeom>
          <a:ln>
            <a:noFill/>
          </a:ln>
          <a:effectLst>
            <a:outerShdw blurRad="190500" algn="tl" rotWithShape="0">
              <a:srgbClr val="000000">
                <a:alpha val="70000"/>
              </a:srgbClr>
            </a:outerShdw>
          </a:effectLst>
        </p:spPr>
      </p:pic>
      <p:sp>
        <p:nvSpPr>
          <p:cNvPr id="9" name="Down Arrow 8"/>
          <p:cNvSpPr/>
          <p:nvPr/>
        </p:nvSpPr>
        <p:spPr>
          <a:xfrm>
            <a:off x="857344" y="2945189"/>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own Arrow 10"/>
          <p:cNvSpPr/>
          <p:nvPr/>
        </p:nvSpPr>
        <p:spPr>
          <a:xfrm>
            <a:off x="849031" y="4804067"/>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33914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4524315"/>
          </a:xfrm>
          <a:prstGeom prst="rect">
            <a:avLst/>
          </a:prstGeom>
          <a:noFill/>
        </p:spPr>
        <p:txBody>
          <a:bodyPr wrap="square" rtlCol="0">
            <a:spAutoFit/>
          </a:bodyPr>
          <a:lstStyle/>
          <a:p>
            <a:r>
              <a:rPr lang="en-US" sz="4000" b="1" dirty="0" smtClean="0">
                <a:cs typeface="Arial" panose="020B0604020202020204" pitchFamily="34" charset="0"/>
              </a:rPr>
              <a:t>Filter Process:</a:t>
            </a:r>
            <a:endParaRPr lang="en-US" sz="4000" b="1" dirty="0">
              <a:cs typeface="Arial" panose="020B0604020202020204" pitchFamily="34" charset="0"/>
            </a:endParaRPr>
          </a:p>
          <a:p>
            <a:pPr lvl="1"/>
            <a:endParaRPr lang="en-US" sz="2400" dirty="0"/>
          </a:p>
          <a:p>
            <a:pPr lvl="1"/>
            <a:r>
              <a:rPr lang="en-US" sz="2400" b="1" dirty="0" smtClean="0">
                <a:cs typeface="Arial" panose="020B0604020202020204" pitchFamily="34" charset="0"/>
              </a:rPr>
              <a:t>Review Process</a:t>
            </a:r>
          </a:p>
          <a:p>
            <a:pPr marL="800100" lvl="1" indent="-342900">
              <a:buFont typeface="Arial" panose="020B0604020202020204" pitchFamily="34" charset="0"/>
              <a:buChar char="•"/>
            </a:pPr>
            <a:r>
              <a:rPr lang="en-US" sz="2400" dirty="0" smtClean="0">
                <a:cs typeface="Arial" panose="020B0604020202020204" pitchFamily="34" charset="0"/>
              </a:rPr>
              <a:t>Qualified applications are reviewed,</a:t>
            </a:r>
            <a:br>
              <a:rPr lang="en-US" sz="2400" dirty="0" smtClean="0">
                <a:cs typeface="Arial" panose="020B0604020202020204" pitchFamily="34" charset="0"/>
              </a:rPr>
            </a:br>
            <a:r>
              <a:rPr lang="en-US" sz="2400" dirty="0" smtClean="0">
                <a:cs typeface="Arial" panose="020B0604020202020204" pitchFamily="34" charset="0"/>
              </a:rPr>
              <a:t>recommended and ranked</a:t>
            </a:r>
            <a:br>
              <a:rPr lang="en-US" sz="2400" dirty="0" smtClean="0">
                <a:cs typeface="Arial" panose="020B0604020202020204" pitchFamily="34" charset="0"/>
              </a:rPr>
            </a:br>
            <a:r>
              <a:rPr lang="en-US" sz="2800" dirty="0" smtClean="0">
                <a:cs typeface="Arial" panose="020B0604020202020204" pitchFamily="34" charset="0"/>
              </a:rPr>
              <a:t> </a:t>
            </a:r>
            <a:r>
              <a:rPr lang="en-US" sz="2400" dirty="0" smtClean="0">
                <a:cs typeface="Arial" panose="020B0604020202020204" pitchFamily="34" charset="0"/>
              </a:rPr>
              <a:t/>
            </a:r>
            <a:br>
              <a:rPr lang="en-US" sz="2400" dirty="0" smtClean="0">
                <a:cs typeface="Arial" panose="020B0604020202020204" pitchFamily="34" charset="0"/>
              </a:rPr>
            </a:br>
            <a:endParaRPr lang="en-US" sz="2400" dirty="0" smtClean="0">
              <a:cs typeface="Arial" panose="020B0604020202020204" pitchFamily="34" charset="0"/>
            </a:endParaRPr>
          </a:p>
          <a:p>
            <a:pPr lvl="1"/>
            <a:r>
              <a:rPr lang="en-US" sz="2400" b="1" dirty="0" smtClean="0">
                <a:cs typeface="Arial" panose="020B0604020202020204" pitchFamily="34" charset="0"/>
              </a:rPr>
              <a:t>Allocation Committee Meeting</a:t>
            </a:r>
          </a:p>
          <a:p>
            <a:pPr lvl="1"/>
            <a:r>
              <a:rPr lang="en-US" sz="2800" dirty="0" smtClean="0">
                <a:cs typeface="Arial" panose="020B0604020202020204" pitchFamily="34" charset="0"/>
              </a:rPr>
              <a:t> </a:t>
            </a:r>
            <a:r>
              <a:rPr lang="en-US" sz="2400" dirty="0" smtClean="0">
                <a:cs typeface="Arial" panose="020B0604020202020204" pitchFamily="34" charset="0"/>
              </a:rPr>
              <a:t/>
            </a:r>
            <a:br>
              <a:rPr lang="en-US" sz="2400" dirty="0" smtClean="0">
                <a:cs typeface="Arial" panose="020B0604020202020204" pitchFamily="34" charset="0"/>
              </a:rPr>
            </a:br>
            <a:r>
              <a:rPr lang="en-US" sz="2400" dirty="0" smtClean="0">
                <a:cs typeface="Arial" panose="020B0604020202020204" pitchFamily="34" charset="0"/>
              </a:rPr>
              <a:t/>
            </a:r>
            <a:br>
              <a:rPr lang="en-US" sz="2400" dirty="0" smtClean="0">
                <a:cs typeface="Arial" panose="020B0604020202020204" pitchFamily="34" charset="0"/>
              </a:rPr>
            </a:br>
            <a:r>
              <a:rPr lang="en-US" sz="2400" b="1" dirty="0" smtClean="0">
                <a:cs typeface="Arial" panose="020B0604020202020204" pitchFamily="34" charset="0"/>
              </a:rPr>
              <a:t>Scholarship Winner</a:t>
            </a:r>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219200"/>
            <a:ext cx="4121728" cy="5334000"/>
          </a:xfrm>
          <a:prstGeom prst="rect">
            <a:avLst/>
          </a:prstGeom>
          <a:ln>
            <a:noFill/>
          </a:ln>
          <a:effectLst>
            <a:outerShdw blurRad="190500" algn="tl" rotWithShape="0">
              <a:srgbClr val="000000">
                <a:alpha val="70000"/>
              </a:srgbClr>
            </a:outerShdw>
          </a:effectLst>
        </p:spPr>
      </p:pic>
      <p:sp>
        <p:nvSpPr>
          <p:cNvPr id="9" name="Down Arrow 8"/>
          <p:cNvSpPr/>
          <p:nvPr/>
        </p:nvSpPr>
        <p:spPr>
          <a:xfrm>
            <a:off x="849031" y="3710656"/>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Down Arrow 10"/>
          <p:cNvSpPr/>
          <p:nvPr/>
        </p:nvSpPr>
        <p:spPr>
          <a:xfrm>
            <a:off x="849031" y="4880267"/>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407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97811" y="152400"/>
            <a:ext cx="609600" cy="609600"/>
          </a:xfrm>
          <a:prstGeom prst="rect">
            <a:avLst/>
          </a:prstGeom>
        </p:spPr>
      </p:pic>
      <p:grpSp>
        <p:nvGrpSpPr>
          <p:cNvPr id="3" name="Group 2"/>
          <p:cNvGrpSpPr/>
          <p:nvPr/>
        </p:nvGrpSpPr>
        <p:grpSpPr>
          <a:xfrm>
            <a:off x="-8313" y="0"/>
            <a:ext cx="12208625" cy="884202"/>
            <a:chOff x="-8313" y="0"/>
            <a:chExt cx="12208625" cy="884202"/>
          </a:xfrm>
        </p:grpSpPr>
        <p:sp>
          <p:nvSpPr>
            <p:cNvPr id="4" name="Rectangle 3"/>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7802" y="152400"/>
              <a:ext cx="8153398" cy="584775"/>
            </a:xfrm>
            <a:prstGeom prst="rect">
              <a:avLst/>
            </a:prstGeom>
            <a:noFill/>
          </p:spPr>
          <p:txBody>
            <a:bodyPr wrap="square" rtlCol="0">
              <a:spAutoFit/>
            </a:bodyPr>
            <a:lstStyle/>
            <a:p>
              <a:r>
                <a:rPr lang="en-US" sz="3200" b="1" dirty="0">
                  <a:solidFill>
                    <a:schemeClr val="bg1"/>
                  </a:solidFill>
                </a:rPr>
                <a:t>GIPS Foundation Online Scholarship Review</a:t>
              </a:r>
            </a:p>
          </p:txBody>
        </p:sp>
        <p:pic>
          <p:nvPicPr>
            <p:cNvPr id="6" name="Google Shape;132;p25"/>
            <p:cNvPicPr preferRelativeResize="0"/>
            <p:nvPr/>
          </p:nvPicPr>
          <p:blipFill>
            <a:blip r:embed="rId5">
              <a:alphaModFix/>
            </a:blip>
            <a:stretch>
              <a:fillRect/>
            </a:stretch>
          </p:blipFill>
          <p:spPr>
            <a:xfrm>
              <a:off x="152401" y="64736"/>
              <a:ext cx="1143000" cy="819466"/>
            </a:xfrm>
            <a:prstGeom prst="rect">
              <a:avLst/>
            </a:prstGeom>
            <a:noFill/>
            <a:ln>
              <a:noFill/>
            </a:ln>
          </p:spPr>
        </p:pic>
        <p:cxnSp>
          <p:nvCxnSpPr>
            <p:cNvPr id="7" name="Straight Connector 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447802" y="2287215"/>
            <a:ext cx="9524998" cy="1815882"/>
          </a:xfrm>
          <a:prstGeom prst="rect">
            <a:avLst/>
          </a:prstGeom>
          <a:noFill/>
        </p:spPr>
        <p:txBody>
          <a:bodyPr wrap="square" rtlCol="0">
            <a:spAutoFit/>
          </a:bodyPr>
          <a:lstStyle/>
          <a:p>
            <a:r>
              <a:rPr lang="en-US" sz="2800" dirty="0" smtClean="0">
                <a:cs typeface="Arial" panose="020B0604020202020204" pitchFamily="34" charset="0"/>
              </a:rPr>
              <a:t>The GIPS Foundation builds strong partnerships with the district and community stakeholders, responsibly manages and grows charitable assets, and inspires the power of community to invest in access, equity and opportunity for all GIPS students.</a:t>
            </a:r>
            <a:endParaRPr lang="en-US" sz="2800" dirty="0">
              <a:cs typeface="Arial" panose="020B0604020202020204"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4419600"/>
            <a:ext cx="3072389" cy="1443978"/>
          </a:xfrm>
          <a:prstGeom prst="rect">
            <a:avLst/>
          </a:prstGeom>
        </p:spPr>
      </p:pic>
      <p:sp>
        <p:nvSpPr>
          <p:cNvPr id="10" name="TextBox 9"/>
          <p:cNvSpPr txBox="1"/>
          <p:nvPr/>
        </p:nvSpPr>
        <p:spPr>
          <a:xfrm>
            <a:off x="2843788" y="1130622"/>
            <a:ext cx="6096000" cy="830997"/>
          </a:xfrm>
          <a:prstGeom prst="rect">
            <a:avLst/>
          </a:prstGeom>
          <a:noFill/>
        </p:spPr>
        <p:txBody>
          <a:bodyPr wrap="square" rtlCol="0">
            <a:spAutoFit/>
          </a:bodyPr>
          <a:lstStyle/>
          <a:p>
            <a:pPr algn="ctr"/>
            <a:r>
              <a:rPr lang="en-US" sz="4800" b="1" dirty="0" smtClean="0"/>
              <a:t>Our Mission</a:t>
            </a:r>
            <a:endParaRPr lang="en-US" sz="4800" b="1" dirty="0"/>
          </a:p>
        </p:txBody>
      </p:sp>
      <p:sp>
        <p:nvSpPr>
          <p:cNvPr id="11" name="Rectangle 10"/>
          <p:cNvSpPr/>
          <p:nvPr/>
        </p:nvSpPr>
        <p:spPr>
          <a:xfrm>
            <a:off x="0" y="5973798"/>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8313" y="5973336"/>
            <a:ext cx="12208625" cy="462"/>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01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785652"/>
          </a:xfrm>
          <a:prstGeom prst="rect">
            <a:avLst/>
          </a:prstGeom>
          <a:noFill/>
        </p:spPr>
        <p:txBody>
          <a:bodyPr wrap="square" rtlCol="0">
            <a:spAutoFit/>
          </a:bodyPr>
          <a:lstStyle/>
          <a:p>
            <a:r>
              <a:rPr lang="en-US" sz="4000" b="1" dirty="0" smtClean="0">
                <a:cs typeface="Arial" panose="020B0604020202020204" pitchFamily="34" charset="0"/>
              </a:rPr>
              <a:t>Do I need to select a filter?</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No</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Each reviewer list has the scholarship filter embedded</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The correct filter is automatically applied</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extLst>
      <p:ext uri="{BB962C8B-B14F-4D97-AF65-F5344CB8AC3E}">
        <p14:creationId xmlns:p14="http://schemas.microsoft.com/office/powerpoint/2010/main" val="4182920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677656"/>
          </a:xfrm>
          <a:prstGeom prst="rect">
            <a:avLst/>
          </a:prstGeom>
          <a:noFill/>
        </p:spPr>
        <p:txBody>
          <a:bodyPr wrap="square" rtlCol="0">
            <a:spAutoFit/>
          </a:bodyPr>
          <a:lstStyle/>
          <a:p>
            <a:r>
              <a:rPr lang="en-US" sz="4000" b="1" dirty="0" smtClean="0">
                <a:cs typeface="Arial" panose="020B0604020202020204" pitchFamily="34" charset="0"/>
              </a:rPr>
              <a:t>Filters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Questions?</a:t>
            </a:r>
            <a:br>
              <a:rPr lang="en-US" sz="2400" dirty="0" smtClean="0">
                <a:cs typeface="Arial" panose="020B0604020202020204" pitchFamily="34" charset="0"/>
              </a:rPr>
            </a:br>
            <a:endParaRPr lang="en-US" sz="2400" dirty="0" smtClean="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8" name="Group 7"/>
          <p:cNvGrpSpPr/>
          <p:nvPr/>
        </p:nvGrpSpPr>
        <p:grpSpPr>
          <a:xfrm>
            <a:off x="4419600" y="1371600"/>
            <a:ext cx="4624649" cy="4508927"/>
            <a:chOff x="7033951" y="641136"/>
            <a:chExt cx="4624649" cy="4508927"/>
          </a:xfrm>
        </p:grpSpPr>
        <p:sp>
          <p:nvSpPr>
            <p:cNvPr id="9" name="TextBox 8"/>
            <p:cNvSpPr txBox="1"/>
            <p:nvPr/>
          </p:nvSpPr>
          <p:spPr>
            <a:xfrm>
              <a:off x="7924800" y="641136"/>
              <a:ext cx="1828799" cy="4508927"/>
            </a:xfrm>
            <a:prstGeom prst="rect">
              <a:avLst/>
            </a:prstGeom>
            <a:noFill/>
          </p:spPr>
          <p:txBody>
            <a:bodyPr wrap="square" rtlCol="0">
              <a:spAutoFit/>
            </a:bodyPr>
            <a:lstStyle/>
            <a:p>
              <a:r>
                <a:rPr lang="en-US" sz="28700" b="1" dirty="0" smtClean="0">
                  <a:solidFill>
                    <a:srgbClr val="78BE20"/>
                  </a:solidFill>
                  <a:latin typeface="+mj-lt"/>
                </a:rPr>
                <a:t>?</a:t>
              </a:r>
              <a:endParaRPr lang="en-US" sz="28700" b="1" dirty="0">
                <a:solidFill>
                  <a:srgbClr val="78BE20"/>
                </a:solidFill>
                <a:latin typeface="+mj-lt"/>
              </a:endParaRPr>
            </a:p>
          </p:txBody>
        </p:sp>
        <p:sp>
          <p:nvSpPr>
            <p:cNvPr id="11" name="TextBox 10"/>
            <p:cNvSpPr txBox="1"/>
            <p:nvPr/>
          </p:nvSpPr>
          <p:spPr>
            <a:xfrm>
              <a:off x="9525000" y="2339534"/>
              <a:ext cx="2133600" cy="2646878"/>
            </a:xfrm>
            <a:prstGeom prst="rect">
              <a:avLst/>
            </a:prstGeom>
            <a:noFill/>
          </p:spPr>
          <p:txBody>
            <a:bodyPr wrap="square" rtlCol="0">
              <a:spAutoFit/>
            </a:bodyPr>
            <a:lstStyle/>
            <a:p>
              <a:r>
                <a:rPr lang="en-US" sz="16600" b="1" dirty="0" smtClean="0">
                  <a:solidFill>
                    <a:srgbClr val="78BE20"/>
                  </a:solidFill>
                </a:rPr>
                <a:t>?</a:t>
              </a:r>
              <a:endParaRPr lang="en-US" sz="16600" b="1" dirty="0">
                <a:solidFill>
                  <a:srgbClr val="78BE20"/>
                </a:solidFill>
              </a:endParaRPr>
            </a:p>
          </p:txBody>
        </p:sp>
        <p:sp>
          <p:nvSpPr>
            <p:cNvPr id="13" name="TextBox 12"/>
            <p:cNvSpPr txBox="1"/>
            <p:nvPr/>
          </p:nvSpPr>
          <p:spPr>
            <a:xfrm>
              <a:off x="7033951" y="1828800"/>
              <a:ext cx="1172095" cy="2646878"/>
            </a:xfrm>
            <a:prstGeom prst="rect">
              <a:avLst/>
            </a:prstGeom>
            <a:noFill/>
          </p:spPr>
          <p:txBody>
            <a:bodyPr wrap="square" rtlCol="0">
              <a:spAutoFit/>
            </a:bodyPr>
            <a:lstStyle/>
            <a:p>
              <a:r>
                <a:rPr lang="en-US" sz="16600" dirty="0" smtClean="0">
                  <a:solidFill>
                    <a:srgbClr val="78BE20"/>
                  </a:solidFill>
                  <a:latin typeface="+mj-lt"/>
                </a:rPr>
                <a:t>?</a:t>
              </a:r>
              <a:endParaRPr lang="en-US" sz="16600" dirty="0">
                <a:solidFill>
                  <a:srgbClr val="78BE20"/>
                </a:solidFill>
                <a:latin typeface="+mj-lt"/>
              </a:endParaRPr>
            </a:p>
          </p:txBody>
        </p:sp>
      </p:grpSp>
    </p:spTree>
    <p:extLst>
      <p:ext uri="{BB962C8B-B14F-4D97-AF65-F5344CB8AC3E}">
        <p14:creationId xmlns:p14="http://schemas.microsoft.com/office/powerpoint/2010/main" val="3309689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725" b="30914"/>
          <a:stretch/>
        </p:blipFill>
        <p:spPr>
          <a:xfrm>
            <a:off x="-10668" y="1017620"/>
            <a:ext cx="6030468" cy="5882483"/>
          </a:xfrm>
          <a:prstGeom prst="rect">
            <a:avLst/>
          </a:prstGeom>
        </p:spPr>
      </p:pic>
      <p:sp>
        <p:nvSpPr>
          <p:cNvPr id="3" name="TextBox 2"/>
          <p:cNvSpPr txBox="1"/>
          <p:nvPr/>
        </p:nvSpPr>
        <p:spPr>
          <a:xfrm>
            <a:off x="152400" y="2758532"/>
            <a:ext cx="12039600" cy="2400657"/>
          </a:xfrm>
          <a:prstGeom prst="rect">
            <a:avLst/>
          </a:prstGeom>
          <a:noFill/>
        </p:spPr>
        <p:txBody>
          <a:bodyPr wrap="square" rtlCol="0">
            <a:spAutoFit/>
          </a:bodyPr>
          <a:lstStyle/>
          <a:p>
            <a:pPr>
              <a:lnSpc>
                <a:spcPct val="150000"/>
              </a:lnSpc>
            </a:pPr>
            <a:r>
              <a:rPr lang="en-US" sz="6000" b="1" dirty="0">
                <a:solidFill>
                  <a:srgbClr val="8064A2">
                    <a:lumMod val="50000"/>
                  </a:srgbClr>
                </a:solidFill>
                <a:effectLst>
                  <a:outerShdw blurRad="38100" dist="38100" dir="2700000" algn="tl">
                    <a:srgbClr val="000000">
                      <a:alpha val="43137"/>
                    </a:srgbClr>
                  </a:outerShdw>
                </a:effectLst>
              </a:rPr>
              <a:t> </a:t>
            </a:r>
          </a:p>
          <a:p>
            <a:r>
              <a:rPr lang="en-US" sz="6000" b="1" dirty="0" smtClean="0"/>
              <a:t>Sorting Overview</a:t>
            </a:r>
            <a:endParaRPr lang="en-US" sz="6000" b="1" dirty="0"/>
          </a:p>
        </p:txBody>
      </p:sp>
    </p:spTree>
    <p:extLst>
      <p:ext uri="{BB962C8B-B14F-4D97-AF65-F5344CB8AC3E}">
        <p14:creationId xmlns:p14="http://schemas.microsoft.com/office/powerpoint/2010/main" val="3566666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How do I sort applications?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The filtered list is similar to a spreadsheet</a:t>
            </a:r>
            <a:br>
              <a:rPr lang="en-US" sz="2400" dirty="0" smtClean="0">
                <a:cs typeface="Arial" panose="020B0604020202020204" pitchFamily="34" charset="0"/>
              </a:rPr>
            </a:br>
            <a:endParaRPr lang="en-US"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Applications can be sorted by column values</a:t>
            </a:r>
            <a:endParaRPr lang="en-US" sz="2400" dirty="0">
              <a:cs typeface="Arial" panose="020B0604020202020204" pitchFamily="34" charset="0"/>
            </a:endParaRPr>
          </a:p>
          <a:p>
            <a:pPr lvl="1"/>
            <a:endParaRPr lang="en-US" sz="32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1143000" y="3609450"/>
            <a:ext cx="6685632" cy="3248550"/>
          </a:xfrm>
          <a:prstGeom prst="rect">
            <a:avLst/>
          </a:prstGeom>
          <a:ln>
            <a:noFill/>
          </a:ln>
          <a:effectLst>
            <a:outerShdw blurRad="190500" algn="tl" rotWithShape="0">
              <a:srgbClr val="000000">
                <a:alpha val="70000"/>
              </a:srgbClr>
            </a:outerShdw>
          </a:effectLst>
        </p:spPr>
      </p:pic>
      <p:sp>
        <p:nvSpPr>
          <p:cNvPr id="11" name="Down Arrow 10"/>
          <p:cNvSpPr/>
          <p:nvPr/>
        </p:nvSpPr>
        <p:spPr>
          <a:xfrm rot="16200000">
            <a:off x="500149" y="5029878"/>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68255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How do I sort applications?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Click on the arrows           of the column you want to sort by</a:t>
            </a:r>
            <a:br>
              <a:rPr lang="en-US" sz="2400" dirty="0" smtClean="0">
                <a:cs typeface="Arial" panose="020B0604020202020204" pitchFamily="34" charset="0"/>
              </a:rPr>
            </a:br>
            <a:endParaRPr lang="en-US"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Columns can be sorted by ascending or descending values</a:t>
            </a:r>
            <a:endParaRPr lang="en-US" sz="2400" dirty="0">
              <a:cs typeface="Arial" panose="020B0604020202020204" pitchFamily="34" charset="0"/>
            </a:endParaRPr>
          </a:p>
          <a:p>
            <a:pPr lvl="1"/>
            <a:endParaRPr lang="en-US" sz="32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1143000" y="3609450"/>
            <a:ext cx="6685632" cy="3248550"/>
          </a:xfrm>
          <a:prstGeom prst="rect">
            <a:avLst/>
          </a:prstGeom>
          <a:ln>
            <a:noFill/>
          </a:ln>
          <a:effectLst>
            <a:outerShdw blurRad="190500" algn="tl" rotWithShape="0">
              <a:srgbClr val="000000">
                <a:alpha val="70000"/>
              </a:srgbClr>
            </a:outerShdw>
          </a:effec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57600" y="2344233"/>
            <a:ext cx="533400" cy="68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own Arrow 12"/>
          <p:cNvSpPr/>
          <p:nvPr/>
        </p:nvSpPr>
        <p:spPr>
          <a:xfrm>
            <a:off x="2387139" y="4724400"/>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133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585323"/>
          </a:xfrm>
          <a:prstGeom prst="rect">
            <a:avLst/>
          </a:prstGeom>
          <a:noFill/>
        </p:spPr>
        <p:txBody>
          <a:bodyPr wrap="square" rtlCol="0">
            <a:spAutoFit/>
          </a:bodyPr>
          <a:lstStyle/>
          <a:p>
            <a:r>
              <a:rPr lang="en-US" sz="4000" b="1" dirty="0" smtClean="0">
                <a:cs typeface="Arial" panose="020B0604020202020204" pitchFamily="34" charset="0"/>
              </a:rPr>
              <a:t>How do I sort applications?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List is sorted by GPA</a:t>
            </a:r>
            <a:br>
              <a:rPr lang="en-US" sz="2400" dirty="0" smtClean="0">
                <a:cs typeface="Arial" panose="020B0604020202020204" pitchFamily="34" charset="0"/>
              </a:rPr>
            </a:br>
            <a:endParaRPr lang="en-US" dirty="0" smtClean="0">
              <a:cs typeface="Arial" panose="020B0604020202020204" pitchFamily="34" charset="0"/>
            </a:endParaRPr>
          </a:p>
          <a:p>
            <a:pPr lvl="1"/>
            <a:endParaRPr lang="en-US" sz="32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18" name="Picture 17"/>
          <p:cNvPicPr>
            <a:picLocks noChangeAspect="1"/>
          </p:cNvPicPr>
          <p:nvPr/>
        </p:nvPicPr>
        <p:blipFill>
          <a:blip r:embed="rId3"/>
          <a:stretch>
            <a:fillRect/>
          </a:stretch>
        </p:blipFill>
        <p:spPr>
          <a:xfrm>
            <a:off x="1066800" y="3607232"/>
            <a:ext cx="6685632" cy="3250768"/>
          </a:xfrm>
          <a:prstGeom prst="rect">
            <a:avLst/>
          </a:prstGeom>
          <a:ln>
            <a:noFill/>
          </a:ln>
          <a:effectLst>
            <a:outerShdw blurRad="190500" algn="tl" rotWithShape="0">
              <a:srgbClr val="000000">
                <a:alpha val="70000"/>
              </a:srgbClr>
            </a:outerShdw>
          </a:effectLst>
        </p:spPr>
      </p:pic>
      <p:sp>
        <p:nvSpPr>
          <p:cNvPr id="13" name="Down Arrow 12"/>
          <p:cNvSpPr/>
          <p:nvPr/>
        </p:nvSpPr>
        <p:spPr>
          <a:xfrm>
            <a:off x="2151609" y="4724400"/>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6613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66800" y="3604875"/>
            <a:ext cx="6685632" cy="3253125"/>
          </a:xfrm>
          <a:prstGeom prst="rect">
            <a:avLst/>
          </a:prstGeom>
          <a:ln>
            <a:noFill/>
          </a:ln>
          <a:effectLst>
            <a:outerShdw blurRad="190500" algn="tl" rotWithShape="0">
              <a:srgbClr val="000000">
                <a:alpha val="70000"/>
              </a:srgbClr>
            </a:outerShdw>
          </a:effectLst>
        </p:spPr>
      </p:pic>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3">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585323"/>
          </a:xfrm>
          <a:prstGeom prst="rect">
            <a:avLst/>
          </a:prstGeom>
          <a:noFill/>
        </p:spPr>
        <p:txBody>
          <a:bodyPr wrap="square" rtlCol="0">
            <a:spAutoFit/>
          </a:bodyPr>
          <a:lstStyle/>
          <a:p>
            <a:r>
              <a:rPr lang="en-US" sz="4000" b="1" dirty="0" smtClean="0">
                <a:cs typeface="Arial" panose="020B0604020202020204" pitchFamily="34" charset="0"/>
              </a:rPr>
              <a:t>How do I sort applications?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List is sorted by ACT</a:t>
            </a:r>
            <a:br>
              <a:rPr lang="en-US" sz="2400" dirty="0" smtClean="0">
                <a:cs typeface="Arial" panose="020B0604020202020204" pitchFamily="34" charset="0"/>
              </a:rPr>
            </a:br>
            <a:endParaRPr lang="en-US" dirty="0" smtClean="0">
              <a:cs typeface="Arial" panose="020B0604020202020204" pitchFamily="34" charset="0"/>
            </a:endParaRPr>
          </a:p>
          <a:p>
            <a:pPr lvl="1"/>
            <a:endParaRPr lang="en-US" sz="32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
        <p:nvSpPr>
          <p:cNvPr id="13" name="Down Arrow 12"/>
          <p:cNvSpPr/>
          <p:nvPr/>
        </p:nvSpPr>
        <p:spPr>
          <a:xfrm>
            <a:off x="2514600" y="4625304"/>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50313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66800" y="3604875"/>
            <a:ext cx="6685632" cy="3253125"/>
          </a:xfrm>
          <a:prstGeom prst="rect">
            <a:avLst/>
          </a:prstGeom>
          <a:ln>
            <a:noFill/>
          </a:ln>
          <a:effectLst>
            <a:outerShdw blurRad="190500" algn="tl" rotWithShape="0">
              <a:srgbClr val="000000">
                <a:alpha val="70000"/>
              </a:srgbClr>
            </a:outerShdw>
          </a:effectLst>
        </p:spPr>
      </p:pic>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3">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585323"/>
          </a:xfrm>
          <a:prstGeom prst="rect">
            <a:avLst/>
          </a:prstGeom>
          <a:noFill/>
        </p:spPr>
        <p:txBody>
          <a:bodyPr wrap="square" rtlCol="0">
            <a:spAutoFit/>
          </a:bodyPr>
          <a:lstStyle/>
          <a:p>
            <a:r>
              <a:rPr lang="en-US" sz="4000" b="1" dirty="0" smtClean="0">
                <a:cs typeface="Arial" panose="020B0604020202020204" pitchFamily="34" charset="0"/>
              </a:rPr>
              <a:t>How do I sort applications?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List is sorted by Free or Reduced Lunch</a:t>
            </a:r>
            <a:br>
              <a:rPr lang="en-US" sz="2400" dirty="0" smtClean="0">
                <a:cs typeface="Arial" panose="020B0604020202020204" pitchFamily="34" charset="0"/>
              </a:rPr>
            </a:br>
            <a:endParaRPr lang="en-US" dirty="0" smtClean="0">
              <a:cs typeface="Arial" panose="020B0604020202020204" pitchFamily="34" charset="0"/>
            </a:endParaRPr>
          </a:p>
          <a:p>
            <a:pPr lvl="1"/>
            <a:endParaRPr lang="en-US" sz="32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
        <p:nvSpPr>
          <p:cNvPr id="13" name="Down Arrow 12"/>
          <p:cNvSpPr/>
          <p:nvPr/>
        </p:nvSpPr>
        <p:spPr>
          <a:xfrm>
            <a:off x="3200400" y="4604522"/>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99931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785652"/>
          </a:xfrm>
          <a:prstGeom prst="rect">
            <a:avLst/>
          </a:prstGeom>
          <a:noFill/>
        </p:spPr>
        <p:txBody>
          <a:bodyPr wrap="square" rtlCol="0">
            <a:spAutoFit/>
          </a:bodyPr>
          <a:lstStyle/>
          <a:p>
            <a:r>
              <a:rPr lang="en-US" sz="4000" b="1" dirty="0" smtClean="0">
                <a:cs typeface="Arial" panose="020B0604020202020204" pitchFamily="34" charset="0"/>
              </a:rPr>
              <a:t>Why would I want to sort applications?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Some scholarship eligibility guidelines include GPA or ACT</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It can be helpful to sort the applications first,</a:t>
            </a:r>
            <a:br>
              <a:rPr lang="en-US" sz="2400" dirty="0" smtClean="0">
                <a:cs typeface="Arial" panose="020B0604020202020204" pitchFamily="34" charset="0"/>
              </a:rPr>
            </a:br>
            <a:r>
              <a:rPr lang="en-US" sz="2400" dirty="0" smtClean="0">
                <a:cs typeface="Arial" panose="020B0604020202020204" pitchFamily="34" charset="0"/>
              </a:rPr>
              <a:t>then open for review</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Sorting is very useful for Recommending and Ranking</a:t>
            </a:r>
            <a:endParaRPr lang="en-US" sz="2400" dirty="0">
              <a:cs typeface="Arial" panose="020B0604020202020204" pitchFamily="34" charset="0"/>
            </a:endParaRPr>
          </a:p>
          <a:p>
            <a:pPr lvl="1"/>
            <a:endParaRPr lang="en-US" sz="3200" dirty="0">
              <a:cs typeface="Arial" panose="020B0604020202020204" pitchFamily="34" charset="0"/>
            </a:endParaRPr>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extLst>
      <p:ext uri="{BB962C8B-B14F-4D97-AF65-F5344CB8AC3E}">
        <p14:creationId xmlns:p14="http://schemas.microsoft.com/office/powerpoint/2010/main" val="3255723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Sorting</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Questions?</a:t>
            </a:r>
            <a:br>
              <a:rPr lang="en-US" sz="2400" dirty="0" smtClean="0">
                <a:cs typeface="Arial" panose="020B0604020202020204" pitchFamily="34" charset="0"/>
              </a:rPr>
            </a:br>
            <a:endParaRPr lang="en-US" sz="2400" dirty="0" smtClean="0">
              <a:cs typeface="Arial" panose="020B0604020202020204" pitchFamily="34" charset="0"/>
            </a:endParaRPr>
          </a:p>
          <a:p>
            <a:pPr lvl="1"/>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8" name="Group 7"/>
          <p:cNvGrpSpPr/>
          <p:nvPr/>
        </p:nvGrpSpPr>
        <p:grpSpPr>
          <a:xfrm>
            <a:off x="4419600" y="1371600"/>
            <a:ext cx="4624649" cy="4508927"/>
            <a:chOff x="7033951" y="641136"/>
            <a:chExt cx="4624649" cy="4508927"/>
          </a:xfrm>
        </p:grpSpPr>
        <p:sp>
          <p:nvSpPr>
            <p:cNvPr id="9" name="TextBox 8"/>
            <p:cNvSpPr txBox="1"/>
            <p:nvPr/>
          </p:nvSpPr>
          <p:spPr>
            <a:xfrm>
              <a:off x="7924800" y="641136"/>
              <a:ext cx="1828799" cy="4508927"/>
            </a:xfrm>
            <a:prstGeom prst="rect">
              <a:avLst/>
            </a:prstGeom>
            <a:noFill/>
          </p:spPr>
          <p:txBody>
            <a:bodyPr wrap="square" rtlCol="0">
              <a:spAutoFit/>
            </a:bodyPr>
            <a:lstStyle/>
            <a:p>
              <a:r>
                <a:rPr lang="en-US" sz="28700" b="1" dirty="0" smtClean="0">
                  <a:solidFill>
                    <a:srgbClr val="78BE20"/>
                  </a:solidFill>
                  <a:latin typeface="+mj-lt"/>
                </a:rPr>
                <a:t>?</a:t>
              </a:r>
              <a:endParaRPr lang="en-US" sz="28700" b="1" dirty="0">
                <a:solidFill>
                  <a:srgbClr val="78BE20"/>
                </a:solidFill>
                <a:latin typeface="+mj-lt"/>
              </a:endParaRPr>
            </a:p>
          </p:txBody>
        </p:sp>
        <p:sp>
          <p:nvSpPr>
            <p:cNvPr id="11" name="TextBox 10"/>
            <p:cNvSpPr txBox="1"/>
            <p:nvPr/>
          </p:nvSpPr>
          <p:spPr>
            <a:xfrm>
              <a:off x="9525000" y="2339534"/>
              <a:ext cx="2133600" cy="2646878"/>
            </a:xfrm>
            <a:prstGeom prst="rect">
              <a:avLst/>
            </a:prstGeom>
            <a:noFill/>
          </p:spPr>
          <p:txBody>
            <a:bodyPr wrap="square" rtlCol="0">
              <a:spAutoFit/>
            </a:bodyPr>
            <a:lstStyle/>
            <a:p>
              <a:r>
                <a:rPr lang="en-US" sz="16600" b="1" dirty="0" smtClean="0">
                  <a:solidFill>
                    <a:srgbClr val="78BE20"/>
                  </a:solidFill>
                </a:rPr>
                <a:t>?</a:t>
              </a:r>
              <a:endParaRPr lang="en-US" sz="16600" b="1" dirty="0">
                <a:solidFill>
                  <a:srgbClr val="78BE20"/>
                </a:solidFill>
              </a:endParaRPr>
            </a:p>
          </p:txBody>
        </p:sp>
        <p:sp>
          <p:nvSpPr>
            <p:cNvPr id="13" name="TextBox 12"/>
            <p:cNvSpPr txBox="1"/>
            <p:nvPr/>
          </p:nvSpPr>
          <p:spPr>
            <a:xfrm>
              <a:off x="7033951" y="1828800"/>
              <a:ext cx="1172095" cy="2646878"/>
            </a:xfrm>
            <a:prstGeom prst="rect">
              <a:avLst/>
            </a:prstGeom>
            <a:noFill/>
          </p:spPr>
          <p:txBody>
            <a:bodyPr wrap="square" rtlCol="0">
              <a:spAutoFit/>
            </a:bodyPr>
            <a:lstStyle/>
            <a:p>
              <a:r>
                <a:rPr lang="en-US" sz="16600" dirty="0" smtClean="0">
                  <a:solidFill>
                    <a:srgbClr val="78BE20"/>
                  </a:solidFill>
                  <a:latin typeface="+mj-lt"/>
                </a:rPr>
                <a:t>?</a:t>
              </a:r>
              <a:endParaRPr lang="en-US" sz="16600" dirty="0">
                <a:solidFill>
                  <a:srgbClr val="78BE20"/>
                </a:solidFill>
                <a:latin typeface="+mj-lt"/>
              </a:endParaRPr>
            </a:p>
          </p:txBody>
        </p:sp>
      </p:grpSp>
    </p:spTree>
    <p:extLst>
      <p:ext uri="{BB962C8B-B14F-4D97-AF65-F5344CB8AC3E}">
        <p14:creationId xmlns:p14="http://schemas.microsoft.com/office/powerpoint/2010/main" val="247787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1" name="Rectangle 10"/>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4" name="Straight Connector 13"/>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04800" y="1905000"/>
            <a:ext cx="11887200" cy="4308872"/>
          </a:xfrm>
          <a:prstGeom prst="rect">
            <a:avLst/>
          </a:prstGeom>
          <a:noFill/>
        </p:spPr>
        <p:txBody>
          <a:bodyPr wrap="square" rtlCol="0">
            <a:spAutoFit/>
          </a:bodyPr>
          <a:lstStyle/>
          <a:p>
            <a:r>
              <a:rPr lang="en-US" sz="5400" b="1" dirty="0">
                <a:solidFill>
                  <a:srgbClr val="78BE20"/>
                </a:solidFill>
                <a:cs typeface="Arial" panose="020B0604020202020204" pitchFamily="34" charset="0"/>
              </a:rPr>
              <a:t>One</a:t>
            </a:r>
            <a:r>
              <a:rPr lang="en-US" sz="4000" b="1" dirty="0">
                <a:cs typeface="Arial" panose="020B0604020202020204" pitchFamily="34" charset="0"/>
              </a:rPr>
              <a:t> Application </a:t>
            </a:r>
            <a:r>
              <a:rPr lang="en-US" sz="4000" b="1" dirty="0" smtClean="0">
                <a:cs typeface="Arial" panose="020B0604020202020204" pitchFamily="34" charset="0"/>
              </a:rPr>
              <a:t>for </a:t>
            </a:r>
            <a:r>
              <a:rPr lang="en-US" sz="5400" b="1" dirty="0" smtClean="0">
                <a:solidFill>
                  <a:srgbClr val="78BE20"/>
                </a:solidFill>
                <a:cs typeface="Arial" panose="020B0604020202020204" pitchFamily="34" charset="0"/>
              </a:rPr>
              <a:t>200+</a:t>
            </a:r>
            <a:r>
              <a:rPr lang="en-US" sz="4000" b="1" dirty="0" smtClean="0">
                <a:cs typeface="Arial" panose="020B0604020202020204" pitchFamily="34" charset="0"/>
              </a:rPr>
              <a:t> </a:t>
            </a:r>
            <a:r>
              <a:rPr lang="en-US" sz="4000" b="1" dirty="0">
                <a:cs typeface="Arial" panose="020B0604020202020204" pitchFamily="34" charset="0"/>
              </a:rPr>
              <a:t>Scholarships</a:t>
            </a:r>
          </a:p>
          <a:p>
            <a:r>
              <a:rPr lang="en-US" sz="3600" dirty="0" smtClean="0"/>
              <a:t> </a:t>
            </a:r>
            <a:endParaRPr lang="en-US" sz="3600" dirty="0"/>
          </a:p>
          <a:p>
            <a:pPr marL="800100" lvl="1" indent="-342900">
              <a:buFont typeface="Arial" panose="020B0604020202020204" pitchFamily="34" charset="0"/>
              <a:buChar char="•"/>
            </a:pPr>
            <a:r>
              <a:rPr lang="en-US" sz="3200" b="1" dirty="0" smtClean="0">
                <a:solidFill>
                  <a:srgbClr val="78BE20"/>
                </a:solidFill>
                <a:cs typeface="Arial" panose="020B0604020202020204" pitchFamily="34" charset="0"/>
              </a:rPr>
              <a:t>$671,000 </a:t>
            </a:r>
            <a:r>
              <a:rPr lang="en-US" sz="2400" dirty="0">
                <a:cs typeface="Arial" panose="020B0604020202020204" pitchFamily="34" charset="0"/>
              </a:rPr>
              <a:t>scholarship money available</a:t>
            </a:r>
          </a:p>
          <a:p>
            <a:pPr lvl="1"/>
            <a:endParaRPr lang="en-US" sz="2400" dirty="0"/>
          </a:p>
          <a:p>
            <a:pPr marL="800100" lvl="1" indent="-342900">
              <a:buFont typeface="Arial" panose="020B0604020202020204" pitchFamily="34" charset="0"/>
              <a:buChar char="•"/>
            </a:pPr>
            <a:r>
              <a:rPr lang="en-US" sz="2400" dirty="0">
                <a:cs typeface="Arial" panose="020B0604020202020204" pitchFamily="34" charset="0"/>
              </a:rPr>
              <a:t>Scholarships range from $250 - $</a:t>
            </a:r>
            <a:r>
              <a:rPr lang="en-US" sz="2400" dirty="0" smtClean="0">
                <a:cs typeface="Arial" panose="020B0604020202020204" pitchFamily="34" charset="0"/>
              </a:rPr>
              <a:t>260,000</a:t>
            </a:r>
            <a:endParaRPr lang="en-US" sz="2400" dirty="0">
              <a:cs typeface="Arial" panose="020B0604020202020204" pitchFamily="34" charset="0"/>
            </a:endParaRPr>
          </a:p>
          <a:p>
            <a:pPr marL="800100" lvl="1" indent="-342900">
              <a:buFont typeface="Arial" panose="020B0604020202020204" pitchFamily="34" charset="0"/>
              <a:buChar char="•"/>
            </a:pPr>
            <a:endParaRPr lang="en-US" sz="2400" dirty="0">
              <a:cs typeface="Arial" panose="020B0604020202020204" pitchFamily="34" charset="0"/>
            </a:endParaRPr>
          </a:p>
          <a:p>
            <a:pPr marL="800100" lvl="1" indent="-342900">
              <a:buFont typeface="Arial" panose="020B0604020202020204" pitchFamily="34" charset="0"/>
              <a:buChar char="•"/>
            </a:pPr>
            <a:r>
              <a:rPr lang="en-US" sz="2400" dirty="0">
                <a:cs typeface="Arial" panose="020B0604020202020204" pitchFamily="34" charset="0"/>
              </a:rPr>
              <a:t>Scholarships available for </a:t>
            </a:r>
            <a:r>
              <a:rPr lang="en-US" sz="2400" b="1" dirty="0">
                <a:solidFill>
                  <a:srgbClr val="78BE20"/>
                </a:solidFill>
                <a:cs typeface="Arial" panose="020B0604020202020204" pitchFamily="34" charset="0"/>
              </a:rPr>
              <a:t>ALL degrees and majors</a:t>
            </a:r>
          </a:p>
          <a:p>
            <a:pPr lvl="1"/>
            <a:endParaRPr lang="en-US" sz="2400" dirty="0"/>
          </a:p>
          <a:p>
            <a:pPr marL="914400" lvl="1" indent="-457200">
              <a:buFont typeface="Arial" panose="020B0604020202020204" pitchFamily="34" charset="0"/>
              <a:buChar char="•"/>
            </a:pPr>
            <a:r>
              <a:rPr lang="en-US" sz="3200" b="1" dirty="0" smtClean="0">
                <a:solidFill>
                  <a:srgbClr val="78BE20"/>
                </a:solidFill>
                <a:cs typeface="Arial" panose="020B0604020202020204" pitchFamily="34" charset="0"/>
              </a:rPr>
              <a:t>60% </a:t>
            </a:r>
            <a:r>
              <a:rPr lang="en-US" sz="2400" dirty="0">
                <a:cs typeface="Arial" panose="020B0604020202020204" pitchFamily="34" charset="0"/>
              </a:rPr>
              <a:t>of </a:t>
            </a:r>
            <a:r>
              <a:rPr lang="en-US" sz="2400" dirty="0" smtClean="0">
                <a:cs typeface="Arial" panose="020B0604020202020204" pitchFamily="34" charset="0"/>
              </a:rPr>
              <a:t>2024 </a:t>
            </a:r>
            <a:r>
              <a:rPr lang="en-US" sz="2400" dirty="0">
                <a:cs typeface="Arial" panose="020B0604020202020204" pitchFamily="34" charset="0"/>
              </a:rPr>
              <a:t>GISH Seniors who completed an application </a:t>
            </a:r>
            <a:r>
              <a:rPr lang="en-US" sz="2400" dirty="0" smtClean="0">
                <a:cs typeface="Arial" panose="020B0604020202020204" pitchFamily="34" charset="0"/>
              </a:rPr>
              <a:t>were </a:t>
            </a:r>
            <a:r>
              <a:rPr lang="en-US" sz="2400" dirty="0">
                <a:cs typeface="Arial" panose="020B0604020202020204" pitchFamily="34" charset="0"/>
              </a:rPr>
              <a:t>awarded scholarships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0" y="2667000"/>
            <a:ext cx="2514600" cy="2514600"/>
          </a:xfrm>
          <a:prstGeom prst="rect">
            <a:avLst/>
          </a:prstGeom>
        </p:spPr>
      </p:pic>
      <p:sp>
        <p:nvSpPr>
          <p:cNvPr id="15" name="TextBox 14"/>
          <p:cNvSpPr txBox="1"/>
          <p:nvPr/>
        </p:nvSpPr>
        <p:spPr>
          <a:xfrm>
            <a:off x="1303714" y="152400"/>
            <a:ext cx="83736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725" b="30914"/>
          <a:stretch/>
        </p:blipFill>
        <p:spPr>
          <a:xfrm>
            <a:off x="-10668" y="1017620"/>
            <a:ext cx="6030468" cy="5882483"/>
          </a:xfrm>
          <a:prstGeom prst="rect">
            <a:avLst/>
          </a:prstGeom>
        </p:spPr>
      </p:pic>
      <p:sp>
        <p:nvSpPr>
          <p:cNvPr id="3" name="TextBox 2"/>
          <p:cNvSpPr txBox="1"/>
          <p:nvPr/>
        </p:nvSpPr>
        <p:spPr>
          <a:xfrm>
            <a:off x="152400" y="2758532"/>
            <a:ext cx="12039600" cy="2400657"/>
          </a:xfrm>
          <a:prstGeom prst="rect">
            <a:avLst/>
          </a:prstGeom>
          <a:noFill/>
        </p:spPr>
        <p:txBody>
          <a:bodyPr wrap="square" rtlCol="0">
            <a:spAutoFit/>
          </a:bodyPr>
          <a:lstStyle/>
          <a:p>
            <a:pPr>
              <a:lnSpc>
                <a:spcPct val="150000"/>
              </a:lnSpc>
            </a:pPr>
            <a:r>
              <a:rPr lang="en-US" sz="6000" b="1" dirty="0">
                <a:solidFill>
                  <a:srgbClr val="8064A2">
                    <a:lumMod val="50000"/>
                  </a:srgbClr>
                </a:solidFill>
                <a:effectLst>
                  <a:outerShdw blurRad="38100" dist="38100" dir="2700000" algn="tl">
                    <a:srgbClr val="000000">
                      <a:alpha val="43137"/>
                    </a:srgbClr>
                  </a:outerShdw>
                </a:effectLst>
              </a:rPr>
              <a:t> </a:t>
            </a:r>
          </a:p>
          <a:p>
            <a:r>
              <a:rPr lang="en-US" sz="6000" b="1" dirty="0" smtClean="0"/>
              <a:t>Navigation Menu Overview</a:t>
            </a:r>
            <a:endParaRPr lang="en-US" sz="6000" b="1" dirty="0"/>
          </a:p>
        </p:txBody>
      </p:sp>
    </p:spTree>
    <p:extLst>
      <p:ext uri="{BB962C8B-B14F-4D97-AF65-F5344CB8AC3E}">
        <p14:creationId xmlns:p14="http://schemas.microsoft.com/office/powerpoint/2010/main" val="1916783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2831544"/>
          </a:xfrm>
          <a:prstGeom prst="rect">
            <a:avLst/>
          </a:prstGeom>
          <a:noFill/>
        </p:spPr>
        <p:txBody>
          <a:bodyPr wrap="square" rtlCol="0">
            <a:spAutoFit/>
          </a:bodyPr>
          <a:lstStyle/>
          <a:p>
            <a:r>
              <a:rPr lang="en-US" sz="4000" b="1" dirty="0" smtClean="0">
                <a:cs typeface="Arial" panose="020B0604020202020204" pitchFamily="34" charset="0"/>
              </a:rPr>
              <a:t>Previous Application</a:t>
            </a:r>
            <a:br>
              <a:rPr lang="en-US" sz="4000" b="1" dirty="0" smtClean="0">
                <a:cs typeface="Arial" panose="020B0604020202020204" pitchFamily="34" charset="0"/>
              </a:rPr>
            </a:br>
            <a:r>
              <a:rPr lang="en-US" dirty="0" smtClean="0">
                <a:cs typeface="Arial" panose="020B0604020202020204" pitchFamily="34" charset="0"/>
              </a:rPr>
              <a:t>To view the same document in another application</a:t>
            </a:r>
            <a:endParaRPr lang="en-US" dirty="0">
              <a:cs typeface="Arial" panose="020B0604020202020204" pitchFamily="34" charset="0"/>
            </a:endParaRPr>
          </a:p>
          <a:p>
            <a:pPr lvl="1"/>
            <a:endParaRPr lang="en-US" sz="2400" dirty="0"/>
          </a:p>
          <a:p>
            <a:r>
              <a:rPr lang="en-US" sz="2400" dirty="0" smtClean="0">
                <a:cs typeface="Arial" panose="020B0604020202020204" pitchFamily="34" charset="0"/>
              </a:rPr>
              <a:t>Opens the same document in the</a:t>
            </a:r>
            <a:br>
              <a:rPr lang="en-US" sz="2400" dirty="0" smtClean="0">
                <a:cs typeface="Arial" panose="020B0604020202020204" pitchFamily="34" charset="0"/>
              </a:rPr>
            </a:br>
            <a:r>
              <a:rPr lang="en-US" sz="2400" dirty="0" smtClean="0">
                <a:cs typeface="Arial" panose="020B0604020202020204" pitchFamily="34" charset="0"/>
              </a:rPr>
              <a:t>application listed </a:t>
            </a:r>
            <a:r>
              <a:rPr lang="en-US" sz="2400" b="1" dirty="0" smtClean="0">
                <a:solidFill>
                  <a:srgbClr val="78BE20"/>
                </a:solidFill>
                <a:cs typeface="Arial" panose="020B0604020202020204" pitchFamily="34" charset="0"/>
              </a:rPr>
              <a:t>above</a:t>
            </a:r>
            <a:r>
              <a:rPr lang="en-US" sz="2400" dirty="0" smtClean="0">
                <a:cs typeface="Arial" panose="020B0604020202020204" pitchFamily="34" charset="0"/>
              </a:rPr>
              <a:t> the current</a:t>
            </a:r>
            <a:br>
              <a:rPr lang="en-US" sz="2400" dirty="0" smtClean="0">
                <a:cs typeface="Arial" panose="020B0604020202020204" pitchFamily="34" charset="0"/>
              </a:rPr>
            </a:br>
            <a:r>
              <a:rPr lang="en-US" sz="2400" dirty="0" smtClean="0">
                <a:cs typeface="Arial" panose="020B0604020202020204" pitchFamily="34" charset="0"/>
              </a:rPr>
              <a:t>application in the reviewer list</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1010170"/>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940696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2831544"/>
          </a:xfrm>
          <a:prstGeom prst="rect">
            <a:avLst/>
          </a:prstGeom>
          <a:noFill/>
        </p:spPr>
        <p:txBody>
          <a:bodyPr wrap="square" rtlCol="0">
            <a:spAutoFit/>
          </a:bodyPr>
          <a:lstStyle/>
          <a:p>
            <a:r>
              <a:rPr lang="en-US" sz="4000" b="1" dirty="0" smtClean="0">
                <a:cs typeface="Arial" panose="020B0604020202020204" pitchFamily="34" charset="0"/>
              </a:rPr>
              <a:t>Next Application</a:t>
            </a:r>
            <a:br>
              <a:rPr lang="en-US" sz="4000" b="1" dirty="0" smtClean="0">
                <a:cs typeface="Arial" panose="020B0604020202020204" pitchFamily="34" charset="0"/>
              </a:rPr>
            </a:br>
            <a:r>
              <a:rPr lang="en-US" dirty="0" smtClean="0">
                <a:cs typeface="Arial" panose="020B0604020202020204" pitchFamily="34" charset="0"/>
              </a:rPr>
              <a:t>To view the same document in another application</a:t>
            </a:r>
            <a:endParaRPr lang="en-US" dirty="0">
              <a:cs typeface="Arial" panose="020B0604020202020204" pitchFamily="34" charset="0"/>
            </a:endParaRPr>
          </a:p>
          <a:p>
            <a:pPr lvl="1"/>
            <a:endParaRPr lang="en-US" sz="2400" dirty="0"/>
          </a:p>
          <a:p>
            <a:r>
              <a:rPr lang="en-US" sz="2400" dirty="0" smtClean="0">
                <a:cs typeface="Arial" panose="020B0604020202020204" pitchFamily="34" charset="0"/>
              </a:rPr>
              <a:t>Opens the same document in the</a:t>
            </a:r>
            <a:br>
              <a:rPr lang="en-US" sz="2400" dirty="0" smtClean="0">
                <a:cs typeface="Arial" panose="020B0604020202020204" pitchFamily="34" charset="0"/>
              </a:rPr>
            </a:br>
            <a:r>
              <a:rPr lang="en-US" sz="2400" dirty="0" smtClean="0">
                <a:cs typeface="Arial" panose="020B0604020202020204" pitchFamily="34" charset="0"/>
              </a:rPr>
              <a:t>application listed </a:t>
            </a:r>
            <a:r>
              <a:rPr lang="en-US" sz="2400" b="1" dirty="0" smtClean="0">
                <a:solidFill>
                  <a:srgbClr val="78BE20"/>
                </a:solidFill>
                <a:cs typeface="Arial" panose="020B0604020202020204" pitchFamily="34" charset="0"/>
              </a:rPr>
              <a:t>below</a:t>
            </a:r>
            <a:r>
              <a:rPr lang="en-US" sz="2400" dirty="0" smtClean="0">
                <a:cs typeface="Arial" panose="020B0604020202020204" pitchFamily="34" charset="0"/>
              </a:rPr>
              <a:t> the current</a:t>
            </a:r>
            <a:br>
              <a:rPr lang="en-US" sz="2400" dirty="0" smtClean="0">
                <a:cs typeface="Arial" panose="020B0604020202020204" pitchFamily="34" charset="0"/>
              </a:rPr>
            </a:br>
            <a:r>
              <a:rPr lang="en-US" sz="2400" dirty="0" smtClean="0">
                <a:cs typeface="Arial" panose="020B0604020202020204" pitchFamily="34" charset="0"/>
              </a:rPr>
              <a:t>application in the reviewer list</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1010170"/>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08303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3200876"/>
          </a:xfrm>
          <a:prstGeom prst="rect">
            <a:avLst/>
          </a:prstGeom>
          <a:noFill/>
        </p:spPr>
        <p:txBody>
          <a:bodyPr wrap="square" rtlCol="0">
            <a:spAutoFit/>
          </a:bodyPr>
          <a:lstStyle/>
          <a:p>
            <a:r>
              <a:rPr lang="en-US" sz="4000" b="1" dirty="0" smtClean="0">
                <a:cs typeface="Arial" panose="020B0604020202020204" pitchFamily="34" charset="0"/>
              </a:rPr>
              <a:t>Education Information</a:t>
            </a:r>
            <a:br>
              <a:rPr lang="en-US" sz="4000" b="1" dirty="0" smtClean="0">
                <a:cs typeface="Arial" panose="020B0604020202020204" pitchFamily="34" charset="0"/>
              </a:rPr>
            </a:br>
            <a:r>
              <a:rPr lang="en-US" dirty="0" smtClean="0">
                <a:cs typeface="Arial" panose="020B0604020202020204" pitchFamily="34" charset="0"/>
              </a:rPr>
              <a:t>Scholarship Application Form Selections</a:t>
            </a:r>
            <a:endParaRPr lang="en-US" dirty="0">
              <a:cs typeface="Arial" panose="020B0604020202020204" pitchFamily="34" charset="0"/>
            </a:endParaRPr>
          </a:p>
          <a:p>
            <a:pPr lvl="1"/>
            <a:endParaRPr lang="en-US" sz="2400" dirty="0"/>
          </a:p>
          <a:p>
            <a:r>
              <a:rPr lang="en-US" sz="2400" dirty="0" smtClean="0">
                <a:cs typeface="Arial" panose="020B0604020202020204" pitchFamily="34" charset="0"/>
              </a:rPr>
              <a:t>Elementary, middle, high schools</a:t>
            </a:r>
            <a:br>
              <a:rPr lang="en-US" sz="2400" dirty="0" smtClean="0">
                <a:cs typeface="Arial" panose="020B0604020202020204" pitchFamily="34" charset="0"/>
              </a:rPr>
            </a:br>
            <a:r>
              <a:rPr lang="en-US" sz="2400" dirty="0" smtClean="0">
                <a:cs typeface="Arial" panose="020B0604020202020204" pitchFamily="34" charset="0"/>
              </a:rPr>
              <a:t>years attended</a:t>
            </a:r>
          </a:p>
          <a:p>
            <a:r>
              <a:rPr lang="en-US" sz="2400" dirty="0" smtClean="0">
                <a:cs typeface="Arial" panose="020B0604020202020204" pitchFamily="34" charset="0"/>
              </a:rPr>
              <a:t>GPA</a:t>
            </a:r>
          </a:p>
          <a:p>
            <a:r>
              <a:rPr lang="en-US" sz="2400" dirty="0" smtClean="0">
                <a:cs typeface="Arial" panose="020B0604020202020204" pitchFamily="34" charset="0"/>
              </a:rPr>
              <a:t>ACT scores</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2097800"/>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5760231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3570208"/>
          </a:xfrm>
          <a:prstGeom prst="rect">
            <a:avLst/>
          </a:prstGeom>
          <a:noFill/>
        </p:spPr>
        <p:txBody>
          <a:bodyPr wrap="square" rtlCol="0">
            <a:spAutoFit/>
          </a:bodyPr>
          <a:lstStyle/>
          <a:p>
            <a:r>
              <a:rPr lang="en-US" sz="4000" b="1" dirty="0" smtClean="0">
                <a:cs typeface="Arial" panose="020B0604020202020204" pitchFamily="34" charset="0"/>
              </a:rPr>
              <a:t>College Plans</a:t>
            </a:r>
            <a:br>
              <a:rPr lang="en-US" sz="4000" b="1" dirty="0" smtClean="0">
                <a:cs typeface="Arial" panose="020B0604020202020204" pitchFamily="34" charset="0"/>
              </a:rPr>
            </a:br>
            <a:r>
              <a:rPr lang="en-US" dirty="0" smtClean="0">
                <a:cs typeface="Arial" panose="020B0604020202020204" pitchFamily="34" charset="0"/>
              </a:rPr>
              <a:t>Scholarship Application Form Selections</a:t>
            </a:r>
            <a:endParaRPr lang="en-US" dirty="0">
              <a:cs typeface="Arial" panose="020B0604020202020204" pitchFamily="34" charset="0"/>
            </a:endParaRPr>
          </a:p>
          <a:p>
            <a:pPr lvl="1"/>
            <a:endParaRPr lang="en-US" sz="2400" dirty="0"/>
          </a:p>
          <a:p>
            <a:r>
              <a:rPr lang="en-US" sz="2400" dirty="0">
                <a:cs typeface="Arial" panose="020B0604020202020204" pitchFamily="34" charset="0"/>
              </a:rPr>
              <a:t>c</a:t>
            </a:r>
            <a:r>
              <a:rPr lang="en-US" sz="2400" dirty="0" smtClean="0">
                <a:cs typeface="Arial" panose="020B0604020202020204" pitchFamily="34" charset="0"/>
              </a:rPr>
              <a:t>ollege/university acceptance status</a:t>
            </a:r>
            <a:br>
              <a:rPr lang="en-US" sz="2400" dirty="0" smtClean="0">
                <a:cs typeface="Arial" panose="020B0604020202020204" pitchFamily="34" charset="0"/>
              </a:rPr>
            </a:br>
            <a:r>
              <a:rPr lang="en-US" sz="2400" dirty="0" smtClean="0">
                <a:cs typeface="Arial" panose="020B0604020202020204" pitchFamily="34" charset="0"/>
              </a:rPr>
              <a:t>if the college/university is in Nebraska</a:t>
            </a:r>
          </a:p>
          <a:p>
            <a:r>
              <a:rPr lang="en-US" sz="2400" dirty="0">
                <a:cs typeface="Arial" panose="020B0604020202020204" pitchFamily="34" charset="0"/>
              </a:rPr>
              <a:t>g</a:t>
            </a:r>
            <a:r>
              <a:rPr lang="en-US" sz="2400" dirty="0" smtClean="0">
                <a:cs typeface="Arial" panose="020B0604020202020204" pitchFamily="34" charset="0"/>
              </a:rPr>
              <a:t>eneral major – specific major</a:t>
            </a:r>
          </a:p>
          <a:p>
            <a:r>
              <a:rPr lang="en-US" sz="2400" dirty="0">
                <a:cs typeface="Arial" panose="020B0604020202020204" pitchFamily="34" charset="0"/>
              </a:rPr>
              <a:t>g</a:t>
            </a:r>
            <a:r>
              <a:rPr lang="en-US" sz="2400" dirty="0" smtClean="0">
                <a:cs typeface="Arial" panose="020B0604020202020204" pitchFamily="34" charset="0"/>
              </a:rPr>
              <a:t>eneral minor – specific minor</a:t>
            </a:r>
          </a:p>
          <a:p>
            <a:r>
              <a:rPr lang="en-US" sz="2400" dirty="0">
                <a:cs typeface="Arial" panose="020B0604020202020204" pitchFamily="34" charset="0"/>
              </a:rPr>
              <a:t>d</a:t>
            </a:r>
            <a:r>
              <a:rPr lang="en-US" sz="2400" dirty="0" smtClean="0">
                <a:cs typeface="Arial" panose="020B0604020202020204" pitchFamily="34" charset="0"/>
              </a:rPr>
              <a:t>egree working towards</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2521748"/>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15944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3200876"/>
          </a:xfrm>
          <a:prstGeom prst="rect">
            <a:avLst/>
          </a:prstGeom>
          <a:noFill/>
        </p:spPr>
        <p:txBody>
          <a:bodyPr wrap="square" rtlCol="0">
            <a:spAutoFit/>
          </a:bodyPr>
          <a:lstStyle/>
          <a:p>
            <a:r>
              <a:rPr lang="en-US" sz="4000" b="1" dirty="0" smtClean="0">
                <a:cs typeface="Arial" panose="020B0604020202020204" pitchFamily="34" charset="0"/>
              </a:rPr>
              <a:t>Work Experience</a:t>
            </a:r>
            <a:br>
              <a:rPr lang="en-US" sz="4000" b="1" dirty="0" smtClean="0">
                <a:cs typeface="Arial" panose="020B0604020202020204" pitchFamily="34" charset="0"/>
              </a:rPr>
            </a:br>
            <a:r>
              <a:rPr lang="en-US" dirty="0" smtClean="0">
                <a:cs typeface="Arial" panose="020B0604020202020204" pitchFamily="34" charset="0"/>
              </a:rPr>
              <a:t>Scholarship Application Form Selections</a:t>
            </a:r>
            <a:endParaRPr lang="en-US" dirty="0">
              <a:cs typeface="Arial" panose="020B0604020202020204" pitchFamily="34" charset="0"/>
            </a:endParaRPr>
          </a:p>
          <a:p>
            <a:pPr lvl="1"/>
            <a:endParaRPr lang="en-US" sz="2400" dirty="0"/>
          </a:p>
          <a:p>
            <a:r>
              <a:rPr lang="en-US" sz="2400" dirty="0">
                <a:cs typeface="Arial" panose="020B0604020202020204" pitchFamily="34" charset="0"/>
              </a:rPr>
              <a:t>w</a:t>
            </a:r>
            <a:r>
              <a:rPr lang="en-US" sz="2400" dirty="0" smtClean="0">
                <a:cs typeface="Arial" panose="020B0604020202020204" pitchFamily="34" charset="0"/>
              </a:rPr>
              <a:t>ork history</a:t>
            </a:r>
            <a:br>
              <a:rPr lang="en-US" sz="2400" dirty="0" smtClean="0">
                <a:cs typeface="Arial" panose="020B0604020202020204" pitchFamily="34" charset="0"/>
              </a:rPr>
            </a:br>
            <a:r>
              <a:rPr lang="en-US" sz="2400" dirty="0" smtClean="0">
                <a:cs typeface="Arial" panose="020B0604020202020204" pitchFamily="34" charset="0"/>
              </a:rPr>
              <a:t>start/end dates</a:t>
            </a:r>
          </a:p>
          <a:p>
            <a:r>
              <a:rPr lang="en-US" sz="2400" dirty="0" smtClean="0">
                <a:cs typeface="Arial" panose="020B0604020202020204" pitchFamily="34" charset="0"/>
              </a:rPr>
              <a:t>hours</a:t>
            </a:r>
          </a:p>
          <a:p>
            <a:r>
              <a:rPr lang="en-US" sz="2400" dirty="0" smtClean="0">
                <a:cs typeface="Arial" panose="020B0604020202020204" pitchFamily="34" charset="0"/>
              </a:rPr>
              <a:t>internships</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2902748"/>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66207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3570208"/>
          </a:xfrm>
          <a:prstGeom prst="rect">
            <a:avLst/>
          </a:prstGeom>
          <a:noFill/>
        </p:spPr>
        <p:txBody>
          <a:bodyPr wrap="square" rtlCol="0">
            <a:spAutoFit/>
          </a:bodyPr>
          <a:lstStyle/>
          <a:p>
            <a:r>
              <a:rPr lang="en-US" sz="4000" b="1" dirty="0" smtClean="0">
                <a:cs typeface="Arial" panose="020B0604020202020204" pitchFamily="34" charset="0"/>
              </a:rPr>
              <a:t>Extracurricular Activities</a:t>
            </a:r>
            <a:br>
              <a:rPr lang="en-US" sz="4000" b="1" dirty="0" smtClean="0">
                <a:cs typeface="Arial" panose="020B0604020202020204" pitchFamily="34" charset="0"/>
              </a:rPr>
            </a:br>
            <a:r>
              <a:rPr lang="en-US" dirty="0" smtClean="0">
                <a:cs typeface="Arial" panose="020B0604020202020204" pitchFamily="34" charset="0"/>
              </a:rPr>
              <a:t>Scholarship Application Form Selections</a:t>
            </a:r>
            <a:endParaRPr lang="en-US" dirty="0">
              <a:cs typeface="Arial" panose="020B0604020202020204" pitchFamily="34" charset="0"/>
            </a:endParaRPr>
          </a:p>
          <a:p>
            <a:pPr lvl="1"/>
            <a:endParaRPr lang="en-US" sz="2400" dirty="0"/>
          </a:p>
          <a:p>
            <a:r>
              <a:rPr lang="en-US" sz="2400" dirty="0">
                <a:cs typeface="Arial" panose="020B0604020202020204" pitchFamily="34" charset="0"/>
              </a:rPr>
              <a:t>s</a:t>
            </a:r>
            <a:r>
              <a:rPr lang="en-US" sz="2400" dirty="0" smtClean="0">
                <a:cs typeface="Arial" panose="020B0604020202020204" pitchFamily="34" charset="0"/>
              </a:rPr>
              <a:t>chool activities</a:t>
            </a:r>
          </a:p>
          <a:p>
            <a:r>
              <a:rPr lang="en-US" sz="2400" dirty="0">
                <a:cs typeface="Arial" panose="020B0604020202020204" pitchFamily="34" charset="0"/>
              </a:rPr>
              <a:t>s</a:t>
            </a:r>
            <a:r>
              <a:rPr lang="en-US" sz="2400" dirty="0" smtClean="0">
                <a:cs typeface="Arial" panose="020B0604020202020204" pitchFamily="34" charset="0"/>
              </a:rPr>
              <a:t>chool sports</a:t>
            </a:r>
          </a:p>
          <a:p>
            <a:r>
              <a:rPr lang="en-US" sz="2400" dirty="0" smtClean="0">
                <a:cs typeface="Arial" panose="020B0604020202020204" pitchFamily="34" charset="0"/>
              </a:rPr>
              <a:t>community activities/awards</a:t>
            </a:r>
          </a:p>
          <a:p>
            <a:r>
              <a:rPr lang="en-US" sz="2400" dirty="0">
                <a:cs typeface="Arial" panose="020B0604020202020204" pitchFamily="34" charset="0"/>
              </a:rPr>
              <a:t>l</a:t>
            </a:r>
            <a:r>
              <a:rPr lang="en-US" sz="2400" dirty="0" smtClean="0">
                <a:cs typeface="Arial" panose="020B0604020202020204" pitchFamily="34" charset="0"/>
              </a:rPr>
              <a:t>eadership essay</a:t>
            </a:r>
          </a:p>
          <a:p>
            <a:r>
              <a:rPr lang="en-US" sz="2400" dirty="0" smtClean="0">
                <a:cs typeface="Arial" panose="020B0604020202020204" pitchFamily="34" charset="0"/>
              </a:rPr>
              <a:t>volunteer essay</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3283748"/>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51925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2831544"/>
          </a:xfrm>
          <a:prstGeom prst="rect">
            <a:avLst/>
          </a:prstGeom>
          <a:noFill/>
        </p:spPr>
        <p:txBody>
          <a:bodyPr wrap="square" rtlCol="0">
            <a:spAutoFit/>
          </a:bodyPr>
          <a:lstStyle/>
          <a:p>
            <a:r>
              <a:rPr lang="en-US" sz="4000" b="1" dirty="0" smtClean="0">
                <a:cs typeface="Arial" panose="020B0604020202020204" pitchFamily="34" charset="0"/>
              </a:rPr>
              <a:t>Personal Essays</a:t>
            </a:r>
            <a:br>
              <a:rPr lang="en-US" sz="4000" b="1" dirty="0" smtClean="0">
                <a:cs typeface="Arial" panose="020B0604020202020204" pitchFamily="34" charset="0"/>
              </a:rPr>
            </a:br>
            <a:r>
              <a:rPr lang="en-US" dirty="0" smtClean="0">
                <a:cs typeface="Arial" panose="020B0604020202020204" pitchFamily="34" charset="0"/>
              </a:rPr>
              <a:t>Scholarship Application Form Selections</a:t>
            </a:r>
            <a:endParaRPr lang="en-US" dirty="0">
              <a:cs typeface="Arial" panose="020B0604020202020204" pitchFamily="34" charset="0"/>
            </a:endParaRPr>
          </a:p>
          <a:p>
            <a:pPr lvl="1"/>
            <a:endParaRPr lang="en-US" sz="2400" dirty="0"/>
          </a:p>
          <a:p>
            <a:r>
              <a:rPr lang="en-US" sz="2400" dirty="0">
                <a:cs typeface="Arial" panose="020B0604020202020204" pitchFamily="34" charset="0"/>
              </a:rPr>
              <a:t>p</a:t>
            </a:r>
            <a:r>
              <a:rPr lang="en-US" sz="2400" dirty="0" smtClean="0">
                <a:cs typeface="Arial" panose="020B0604020202020204" pitchFamily="34" charset="0"/>
              </a:rPr>
              <a:t>ersonal narrative</a:t>
            </a:r>
          </a:p>
          <a:p>
            <a:r>
              <a:rPr lang="en-US" sz="2400" dirty="0">
                <a:cs typeface="Arial" panose="020B0604020202020204" pitchFamily="34" charset="0"/>
              </a:rPr>
              <a:t>c</a:t>
            </a:r>
            <a:r>
              <a:rPr lang="en-US" sz="2400" dirty="0" smtClean="0">
                <a:cs typeface="Arial" panose="020B0604020202020204" pitchFamily="34" charset="0"/>
              </a:rPr>
              <a:t>areer goals</a:t>
            </a:r>
          </a:p>
          <a:p>
            <a:r>
              <a:rPr lang="en-US" sz="2400" dirty="0">
                <a:cs typeface="Arial" panose="020B0604020202020204" pitchFamily="34" charset="0"/>
              </a:rPr>
              <a:t>f</a:t>
            </a:r>
            <a:r>
              <a:rPr lang="en-US" sz="2400" dirty="0" smtClean="0">
                <a:cs typeface="Arial" panose="020B0604020202020204" pitchFamily="34" charset="0"/>
              </a:rPr>
              <a:t>inancial plan</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3664748"/>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097178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5047536"/>
          </a:xfrm>
          <a:prstGeom prst="rect">
            <a:avLst/>
          </a:prstGeom>
          <a:noFill/>
        </p:spPr>
        <p:txBody>
          <a:bodyPr wrap="square" rtlCol="0">
            <a:spAutoFit/>
          </a:bodyPr>
          <a:lstStyle/>
          <a:p>
            <a:r>
              <a:rPr lang="en-US" sz="4000" b="1" dirty="0" smtClean="0">
                <a:cs typeface="Arial" panose="020B0604020202020204" pitchFamily="34" charset="0"/>
              </a:rPr>
              <a:t>References</a:t>
            </a:r>
            <a:br>
              <a:rPr lang="en-US" sz="4000" b="1" dirty="0" smtClean="0">
                <a:cs typeface="Arial" panose="020B0604020202020204" pitchFamily="34" charset="0"/>
              </a:rPr>
            </a:br>
            <a:r>
              <a:rPr lang="en-US" dirty="0" smtClean="0">
                <a:cs typeface="Arial" panose="020B0604020202020204" pitchFamily="34" charset="0"/>
              </a:rPr>
              <a:t>Scholarship Application Form Selections</a:t>
            </a:r>
            <a:endParaRPr lang="en-US" dirty="0">
              <a:cs typeface="Arial" panose="020B0604020202020204" pitchFamily="34" charset="0"/>
            </a:endParaRPr>
          </a:p>
          <a:p>
            <a:pPr lvl="1"/>
            <a:endParaRPr lang="en-US" sz="2400" dirty="0"/>
          </a:p>
          <a:p>
            <a:r>
              <a:rPr lang="en-US" sz="2400" b="1" dirty="0" smtClean="0">
                <a:cs typeface="Arial" panose="020B0604020202020204" pitchFamily="34" charset="0"/>
              </a:rPr>
              <a:t>Academic Reference</a:t>
            </a:r>
          </a:p>
          <a:p>
            <a:r>
              <a:rPr lang="en-US" sz="2400" dirty="0" smtClean="0">
                <a:cs typeface="Arial" panose="020B0604020202020204" pitchFamily="34" charset="0"/>
              </a:rPr>
              <a:t>a high school teacher who personally taught </a:t>
            </a:r>
            <a:br>
              <a:rPr lang="en-US" sz="2400" dirty="0" smtClean="0">
                <a:cs typeface="Arial" panose="020B0604020202020204" pitchFamily="34" charset="0"/>
              </a:rPr>
            </a:br>
            <a:r>
              <a:rPr lang="en-US" sz="2400" dirty="0" smtClean="0">
                <a:cs typeface="Arial" panose="020B0604020202020204" pitchFamily="34" charset="0"/>
              </a:rPr>
              <a:t>the</a:t>
            </a:r>
            <a:r>
              <a:rPr lang="en-US" sz="2400" dirty="0">
                <a:cs typeface="Arial" panose="020B0604020202020204" pitchFamily="34" charset="0"/>
              </a:rPr>
              <a:t> </a:t>
            </a:r>
            <a:r>
              <a:rPr lang="en-US" sz="2400" dirty="0" smtClean="0">
                <a:cs typeface="Arial" panose="020B0604020202020204" pitchFamily="34" charset="0"/>
              </a:rPr>
              <a:t>applicant; scores; strengths/weakness</a:t>
            </a:r>
          </a:p>
          <a:p>
            <a:r>
              <a:rPr lang="en-US" sz="2400" dirty="0">
                <a:cs typeface="Arial" panose="020B0604020202020204" pitchFamily="34" charset="0"/>
              </a:rPr>
              <a:t>c</a:t>
            </a:r>
            <a:r>
              <a:rPr lang="en-US" sz="2400" dirty="0" smtClean="0">
                <a:cs typeface="Arial" panose="020B0604020202020204" pitchFamily="34" charset="0"/>
              </a:rPr>
              <a:t>haracter statement</a:t>
            </a:r>
          </a:p>
          <a:p>
            <a:endParaRPr lang="en-US" sz="2400" dirty="0" smtClean="0">
              <a:cs typeface="Arial" panose="020B0604020202020204" pitchFamily="34" charset="0"/>
            </a:endParaRPr>
          </a:p>
          <a:p>
            <a:r>
              <a:rPr lang="en-US" sz="2400" b="1" dirty="0" smtClean="0">
                <a:cs typeface="Arial" panose="020B0604020202020204" pitchFamily="34" charset="0"/>
              </a:rPr>
              <a:t>General Reference</a:t>
            </a:r>
          </a:p>
          <a:p>
            <a:r>
              <a:rPr lang="en-US" sz="2400" dirty="0">
                <a:cs typeface="Arial" panose="020B0604020202020204" pitchFamily="34" charset="0"/>
              </a:rPr>
              <a:t>a</a:t>
            </a:r>
            <a:r>
              <a:rPr lang="en-US" sz="2400" dirty="0" smtClean="0">
                <a:cs typeface="Arial" panose="020B0604020202020204" pitchFamily="34" charset="0"/>
              </a:rPr>
              <a:t> teacher, coach, counselor, supervisor, or </a:t>
            </a:r>
            <a:br>
              <a:rPr lang="en-US" sz="2400" dirty="0" smtClean="0">
                <a:cs typeface="Arial" panose="020B0604020202020204" pitchFamily="34" charset="0"/>
              </a:rPr>
            </a:br>
            <a:r>
              <a:rPr lang="en-US" sz="2400" dirty="0" smtClean="0">
                <a:cs typeface="Arial" panose="020B0604020202020204" pitchFamily="34" charset="0"/>
              </a:rPr>
              <a:t>anyone</a:t>
            </a:r>
            <a:r>
              <a:rPr lang="en-US" sz="2400" dirty="0">
                <a:cs typeface="Arial" panose="020B0604020202020204" pitchFamily="34" charset="0"/>
              </a:rPr>
              <a:t> </a:t>
            </a:r>
            <a:r>
              <a:rPr lang="en-US" sz="2400" dirty="0" smtClean="0">
                <a:cs typeface="Arial" panose="020B0604020202020204" pitchFamily="34" charset="0"/>
              </a:rPr>
              <a:t>not related to the student</a:t>
            </a:r>
          </a:p>
          <a:p>
            <a:r>
              <a:rPr lang="en-US" sz="2400" dirty="0" smtClean="0">
                <a:cs typeface="Arial" panose="020B0604020202020204" pitchFamily="34" charset="0"/>
              </a:rPr>
              <a:t>Same information as academic reference.</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4274348"/>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809381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4114800" y="1473487"/>
            <a:ext cx="8077200" cy="4308872"/>
          </a:xfrm>
          <a:prstGeom prst="rect">
            <a:avLst/>
          </a:prstGeom>
          <a:noFill/>
        </p:spPr>
        <p:txBody>
          <a:bodyPr wrap="square" rtlCol="0">
            <a:spAutoFit/>
          </a:bodyPr>
          <a:lstStyle/>
          <a:p>
            <a:r>
              <a:rPr lang="en-US" sz="4000" b="1" dirty="0" smtClean="0">
                <a:cs typeface="Arial" panose="020B0604020202020204" pitchFamily="34" charset="0"/>
              </a:rPr>
              <a:t>Score Sheet</a:t>
            </a:r>
            <a:br>
              <a:rPr lang="en-US" sz="4000" b="1" dirty="0" smtClean="0">
                <a:cs typeface="Arial" panose="020B0604020202020204" pitchFamily="34" charset="0"/>
              </a:rPr>
            </a:br>
            <a:r>
              <a:rPr lang="en-US" dirty="0" smtClean="0">
                <a:cs typeface="Arial" panose="020B0604020202020204" pitchFamily="34" charset="0"/>
              </a:rPr>
              <a:t>Scholarship Application Form Selections</a:t>
            </a:r>
            <a:endParaRPr lang="en-US" dirty="0">
              <a:cs typeface="Arial" panose="020B0604020202020204" pitchFamily="34" charset="0"/>
            </a:endParaRPr>
          </a:p>
          <a:p>
            <a:pPr lvl="1"/>
            <a:endParaRPr lang="en-US" sz="2400" dirty="0"/>
          </a:p>
          <a:p>
            <a:r>
              <a:rPr lang="en-US" sz="2400" dirty="0" smtClean="0">
                <a:cs typeface="Arial" panose="020B0604020202020204" pitchFamily="34" charset="0"/>
              </a:rPr>
              <a:t>One score sheet per application</a:t>
            </a:r>
          </a:p>
          <a:p>
            <a:endParaRPr lang="en-US" sz="2400" dirty="0" smtClean="0">
              <a:cs typeface="Arial" panose="020B0604020202020204" pitchFamily="34" charset="0"/>
            </a:endParaRPr>
          </a:p>
          <a:p>
            <a:r>
              <a:rPr lang="en-US" sz="2400" dirty="0" smtClean="0">
                <a:cs typeface="Arial" panose="020B0604020202020204" pitchFamily="34" charset="0"/>
              </a:rPr>
              <a:t>Reviewer scores and comments are not</a:t>
            </a:r>
            <a:br>
              <a:rPr lang="en-US" sz="2400" dirty="0" smtClean="0">
                <a:cs typeface="Arial" panose="020B0604020202020204" pitchFamily="34" charset="0"/>
              </a:rPr>
            </a:br>
            <a:r>
              <a:rPr lang="en-US" sz="2400" dirty="0" smtClean="0">
                <a:cs typeface="Arial" panose="020B0604020202020204" pitchFamily="34" charset="0"/>
              </a:rPr>
              <a:t>viewable by other reviewers</a:t>
            </a:r>
          </a:p>
          <a:p>
            <a:endParaRPr lang="en-US" sz="2400" dirty="0" smtClean="0">
              <a:cs typeface="Arial" panose="020B0604020202020204" pitchFamily="34" charset="0"/>
            </a:endParaRPr>
          </a:p>
          <a:p>
            <a:r>
              <a:rPr lang="en-US" sz="2400" dirty="0" smtClean="0">
                <a:cs typeface="Arial" panose="020B0604020202020204" pitchFamily="34" charset="0"/>
              </a:rPr>
              <a:t>General Comments field is used to create</a:t>
            </a:r>
            <a:br>
              <a:rPr lang="en-US" sz="2400" dirty="0" smtClean="0">
                <a:cs typeface="Arial" panose="020B0604020202020204" pitchFamily="34" charset="0"/>
              </a:rPr>
            </a:br>
            <a:r>
              <a:rPr lang="en-US" sz="2400" dirty="0" smtClean="0">
                <a:cs typeface="Arial" panose="020B0604020202020204" pitchFamily="34" charset="0"/>
              </a:rPr>
              <a:t>“notes” to yourself about the application.</a:t>
            </a:r>
            <a:br>
              <a:rPr lang="en-US" sz="2400" dirty="0" smtClean="0">
                <a:cs typeface="Arial" panose="020B0604020202020204" pitchFamily="34" charset="0"/>
              </a:rPr>
            </a:br>
            <a:r>
              <a:rPr lang="en-US" sz="2400" dirty="0" smtClean="0">
                <a:cs typeface="Arial" panose="020B0604020202020204" pitchFamily="34" charset="0"/>
              </a:rPr>
              <a:t>This will speed up the review process.</a:t>
            </a: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stretch>
            <a:fillRect/>
          </a:stretch>
        </p:blipFill>
        <p:spPr>
          <a:xfrm>
            <a:off x="0" y="1031060"/>
            <a:ext cx="2894251" cy="5866550"/>
          </a:xfrm>
          <a:prstGeom prst="rect">
            <a:avLst/>
          </a:prstGeom>
        </p:spPr>
      </p:pic>
      <p:sp>
        <p:nvSpPr>
          <p:cNvPr id="9" name="Down Arrow 8"/>
          <p:cNvSpPr/>
          <p:nvPr/>
        </p:nvSpPr>
        <p:spPr>
          <a:xfrm rot="5400000">
            <a:off x="3127881" y="4807748"/>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14177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8313" y="0"/>
            <a:ext cx="12208625" cy="884202"/>
            <a:chOff x="-8313" y="0"/>
            <a:chExt cx="12208625" cy="884202"/>
          </a:xfrm>
        </p:grpSpPr>
        <p:sp>
          <p:nvSpPr>
            <p:cNvPr id="21" name="Rectangle 20"/>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oogle Shape;132;p25"/>
            <p:cNvPicPr preferRelativeResize="0"/>
            <p:nvPr/>
          </p:nvPicPr>
          <p:blipFill>
            <a:blip r:embed="rId3">
              <a:alphaModFix/>
            </a:blip>
            <a:stretch>
              <a:fillRect/>
            </a:stretch>
          </p:blipFill>
          <p:spPr>
            <a:xfrm>
              <a:off x="152401" y="64736"/>
              <a:ext cx="1143000" cy="819466"/>
            </a:xfrm>
            <a:prstGeom prst="rect">
              <a:avLst/>
            </a:prstGeom>
            <a:noFill/>
            <a:ln>
              <a:noFill/>
            </a:ln>
          </p:spPr>
        </p:pic>
        <p:cxnSp>
          <p:nvCxnSpPr>
            <p:cNvPr id="24" name="Straight Connector 23"/>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04800" y="1905000"/>
            <a:ext cx="11887200" cy="3816429"/>
          </a:xfrm>
          <a:prstGeom prst="rect">
            <a:avLst/>
          </a:prstGeom>
          <a:noFill/>
        </p:spPr>
        <p:txBody>
          <a:bodyPr wrap="square" rtlCol="0">
            <a:spAutoFit/>
          </a:bodyPr>
          <a:lstStyle/>
          <a:p>
            <a:r>
              <a:rPr lang="en-US" sz="5400" b="1" dirty="0" smtClean="0">
                <a:solidFill>
                  <a:srgbClr val="78BE20"/>
                </a:solidFill>
                <a:cs typeface="Arial" panose="020B0604020202020204" pitchFamily="34" charset="0"/>
              </a:rPr>
              <a:t>188</a:t>
            </a:r>
            <a:r>
              <a:rPr lang="en-US" sz="4000" b="1" dirty="0" smtClean="0">
                <a:cs typeface="Arial" panose="020B0604020202020204" pitchFamily="34" charset="0"/>
              </a:rPr>
              <a:t> Total Submitted Applications</a:t>
            </a:r>
            <a:endParaRPr lang="en-US" sz="4000" b="1" dirty="0">
              <a:cs typeface="Arial" panose="020B0604020202020204" pitchFamily="34" charset="0"/>
            </a:endParaRPr>
          </a:p>
          <a:p>
            <a:r>
              <a:rPr lang="en-US" sz="3600" dirty="0" smtClean="0"/>
              <a:t> </a:t>
            </a:r>
            <a:endParaRPr lang="en-US" sz="3600" dirty="0"/>
          </a:p>
          <a:p>
            <a:pPr marL="800100" lvl="1" indent="-342900">
              <a:buFont typeface="Arial" panose="020B0604020202020204" pitchFamily="34" charset="0"/>
              <a:buChar char="•"/>
            </a:pPr>
            <a:r>
              <a:rPr lang="en-US" sz="3200" b="1" dirty="0" smtClean="0">
                <a:solidFill>
                  <a:srgbClr val="78BE20"/>
                </a:solidFill>
                <a:cs typeface="Arial" panose="020B0604020202020204" pitchFamily="34" charset="0"/>
              </a:rPr>
              <a:t>115</a:t>
            </a:r>
            <a:r>
              <a:rPr lang="en-US" sz="2400" dirty="0" smtClean="0">
                <a:cs typeface="Arial" panose="020B0604020202020204" pitchFamily="34" charset="0"/>
              </a:rPr>
              <a:t> GISH, </a:t>
            </a:r>
            <a:r>
              <a:rPr lang="en-US" sz="3200" b="1" dirty="0" smtClean="0">
                <a:solidFill>
                  <a:srgbClr val="78BE20"/>
                </a:solidFill>
                <a:cs typeface="Arial" panose="020B0604020202020204" pitchFamily="34" charset="0"/>
              </a:rPr>
              <a:t>66</a:t>
            </a:r>
            <a:r>
              <a:rPr lang="en-US" sz="2400" dirty="0" smtClean="0">
                <a:cs typeface="Arial" panose="020B0604020202020204" pitchFamily="34" charset="0"/>
              </a:rPr>
              <a:t> Non-GISH, </a:t>
            </a:r>
            <a:r>
              <a:rPr lang="en-US" sz="3200" b="1" dirty="0">
                <a:solidFill>
                  <a:srgbClr val="78BE20"/>
                </a:solidFill>
                <a:cs typeface="Arial" panose="020B0604020202020204" pitchFamily="34" charset="0"/>
              </a:rPr>
              <a:t>7</a:t>
            </a:r>
            <a:r>
              <a:rPr lang="en-US" sz="2400" dirty="0" smtClean="0">
                <a:cs typeface="Arial" panose="020B0604020202020204" pitchFamily="34" charset="0"/>
              </a:rPr>
              <a:t> in College</a:t>
            </a:r>
            <a:endParaRPr lang="en-US" sz="2400" b="1" dirty="0">
              <a:solidFill>
                <a:srgbClr val="78BE20"/>
              </a:solidFill>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Applications from:  </a:t>
            </a:r>
            <a:r>
              <a:rPr lang="en-US" sz="2400" dirty="0">
                <a:cs typeface="Arial" panose="020B0604020202020204" pitchFamily="34" charset="0"/>
              </a:rPr>
              <a:t>Grand Island Senior High, Grand Island Northwest, </a:t>
            </a:r>
            <a:br>
              <a:rPr lang="en-US" sz="2400" dirty="0">
                <a:cs typeface="Arial" panose="020B0604020202020204" pitchFamily="34" charset="0"/>
              </a:rPr>
            </a:br>
            <a:r>
              <a:rPr lang="en-US" sz="2400" dirty="0">
                <a:cs typeface="Arial" panose="020B0604020202020204" pitchFamily="34" charset="0"/>
              </a:rPr>
              <a:t>Grand Island Central Catholic, Adams Central, </a:t>
            </a:r>
            <a:r>
              <a:rPr lang="en-US" sz="2400" dirty="0" smtClean="0">
                <a:cs typeface="Arial" panose="020B0604020202020204" pitchFamily="34" charset="0"/>
              </a:rPr>
              <a:t>Aurora, Central </a:t>
            </a:r>
            <a:r>
              <a:rPr lang="en-US" sz="2400" dirty="0">
                <a:cs typeface="Arial" panose="020B0604020202020204" pitchFamily="34" charset="0"/>
              </a:rPr>
              <a:t>Valley</a:t>
            </a:r>
            <a:r>
              <a:rPr lang="en-US" sz="2400" dirty="0" smtClean="0">
                <a:cs typeface="Arial" panose="020B0604020202020204" pitchFamily="34" charset="0"/>
              </a:rPr>
              <a:t>, </a:t>
            </a:r>
            <a:r>
              <a:rPr lang="en-US" sz="2400" dirty="0">
                <a:cs typeface="Arial" panose="020B0604020202020204" pitchFamily="34" charset="0"/>
              </a:rPr>
              <a:t/>
            </a:r>
            <a:br>
              <a:rPr lang="en-US" sz="2400" dirty="0">
                <a:cs typeface="Arial" panose="020B0604020202020204" pitchFamily="34" charset="0"/>
              </a:rPr>
            </a:br>
            <a:r>
              <a:rPr lang="en-US" sz="2400" dirty="0">
                <a:cs typeface="Arial" panose="020B0604020202020204" pitchFamily="34" charset="0"/>
              </a:rPr>
              <a:t>Doniphan-Trumbull</a:t>
            </a:r>
            <a:r>
              <a:rPr lang="en-US" sz="2400" dirty="0" smtClean="0">
                <a:cs typeface="Arial" panose="020B0604020202020204" pitchFamily="34" charset="0"/>
              </a:rPr>
              <a:t>, Fullerton, Hastings, High Plains, Ravenna, St Cecilia,</a:t>
            </a:r>
            <a:br>
              <a:rPr lang="en-US" sz="2400" dirty="0" smtClean="0">
                <a:cs typeface="Arial" panose="020B0604020202020204" pitchFamily="34" charset="0"/>
              </a:rPr>
            </a:br>
            <a:r>
              <a:rPr lang="en-US" sz="2400" dirty="0" smtClean="0">
                <a:cs typeface="Arial" panose="020B0604020202020204" pitchFamily="34" charset="0"/>
              </a:rPr>
              <a:t>Wood </a:t>
            </a:r>
            <a:r>
              <a:rPr lang="en-US" sz="2400" dirty="0">
                <a:cs typeface="Arial" panose="020B0604020202020204" pitchFamily="34" charset="0"/>
              </a:rPr>
              <a:t>River, York</a:t>
            </a:r>
          </a:p>
        </p:txBody>
      </p:sp>
      <p:sp>
        <p:nvSpPr>
          <p:cNvPr id="12" name="TextBox 11"/>
          <p:cNvSpPr txBox="1"/>
          <p:nvPr/>
        </p:nvSpPr>
        <p:spPr>
          <a:xfrm>
            <a:off x="1303714" y="152400"/>
            <a:ext cx="83736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Navigation Menu</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Questions?</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Application example</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8" name="Group 7"/>
          <p:cNvGrpSpPr/>
          <p:nvPr/>
        </p:nvGrpSpPr>
        <p:grpSpPr>
          <a:xfrm>
            <a:off x="4419600" y="1371600"/>
            <a:ext cx="4624649" cy="4508927"/>
            <a:chOff x="7033951" y="641136"/>
            <a:chExt cx="4624649" cy="4508927"/>
          </a:xfrm>
        </p:grpSpPr>
        <p:sp>
          <p:nvSpPr>
            <p:cNvPr id="9" name="TextBox 8"/>
            <p:cNvSpPr txBox="1"/>
            <p:nvPr/>
          </p:nvSpPr>
          <p:spPr>
            <a:xfrm>
              <a:off x="7924800" y="641136"/>
              <a:ext cx="1828799" cy="4508927"/>
            </a:xfrm>
            <a:prstGeom prst="rect">
              <a:avLst/>
            </a:prstGeom>
            <a:noFill/>
          </p:spPr>
          <p:txBody>
            <a:bodyPr wrap="square" rtlCol="0">
              <a:spAutoFit/>
            </a:bodyPr>
            <a:lstStyle/>
            <a:p>
              <a:r>
                <a:rPr lang="en-US" sz="28700" b="1" dirty="0" smtClean="0">
                  <a:solidFill>
                    <a:srgbClr val="78BE20"/>
                  </a:solidFill>
                  <a:latin typeface="+mj-lt"/>
                </a:rPr>
                <a:t>?</a:t>
              </a:r>
              <a:endParaRPr lang="en-US" sz="28700" b="1" dirty="0">
                <a:solidFill>
                  <a:srgbClr val="78BE20"/>
                </a:solidFill>
                <a:latin typeface="+mj-lt"/>
              </a:endParaRPr>
            </a:p>
          </p:txBody>
        </p:sp>
        <p:sp>
          <p:nvSpPr>
            <p:cNvPr id="11" name="TextBox 10"/>
            <p:cNvSpPr txBox="1"/>
            <p:nvPr/>
          </p:nvSpPr>
          <p:spPr>
            <a:xfrm>
              <a:off x="9525000" y="2339534"/>
              <a:ext cx="2133600" cy="2646878"/>
            </a:xfrm>
            <a:prstGeom prst="rect">
              <a:avLst/>
            </a:prstGeom>
            <a:noFill/>
          </p:spPr>
          <p:txBody>
            <a:bodyPr wrap="square" rtlCol="0">
              <a:spAutoFit/>
            </a:bodyPr>
            <a:lstStyle/>
            <a:p>
              <a:r>
                <a:rPr lang="en-US" sz="16600" b="1" dirty="0" smtClean="0">
                  <a:solidFill>
                    <a:srgbClr val="78BE20"/>
                  </a:solidFill>
                </a:rPr>
                <a:t>?</a:t>
              </a:r>
              <a:endParaRPr lang="en-US" sz="16600" b="1" dirty="0">
                <a:solidFill>
                  <a:srgbClr val="78BE20"/>
                </a:solidFill>
              </a:endParaRPr>
            </a:p>
          </p:txBody>
        </p:sp>
        <p:sp>
          <p:nvSpPr>
            <p:cNvPr id="13" name="TextBox 12"/>
            <p:cNvSpPr txBox="1"/>
            <p:nvPr/>
          </p:nvSpPr>
          <p:spPr>
            <a:xfrm>
              <a:off x="7033951" y="1828800"/>
              <a:ext cx="1172095" cy="2646878"/>
            </a:xfrm>
            <a:prstGeom prst="rect">
              <a:avLst/>
            </a:prstGeom>
            <a:noFill/>
          </p:spPr>
          <p:txBody>
            <a:bodyPr wrap="square" rtlCol="0">
              <a:spAutoFit/>
            </a:bodyPr>
            <a:lstStyle/>
            <a:p>
              <a:r>
                <a:rPr lang="en-US" sz="16600" dirty="0" smtClean="0">
                  <a:solidFill>
                    <a:srgbClr val="78BE20"/>
                  </a:solidFill>
                  <a:latin typeface="+mj-lt"/>
                </a:rPr>
                <a:t>?</a:t>
              </a:r>
              <a:endParaRPr lang="en-US" sz="16600" dirty="0">
                <a:solidFill>
                  <a:srgbClr val="78BE20"/>
                </a:solidFill>
                <a:latin typeface="+mj-lt"/>
              </a:endParaRPr>
            </a:p>
          </p:txBody>
        </p:sp>
      </p:grpSp>
    </p:spTree>
    <p:extLst>
      <p:ext uri="{BB962C8B-B14F-4D97-AF65-F5344CB8AC3E}">
        <p14:creationId xmlns:p14="http://schemas.microsoft.com/office/powerpoint/2010/main" val="26577158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725" b="30914"/>
          <a:stretch/>
        </p:blipFill>
        <p:spPr>
          <a:xfrm>
            <a:off x="-10668" y="1017620"/>
            <a:ext cx="6030468" cy="5882483"/>
          </a:xfrm>
          <a:prstGeom prst="rect">
            <a:avLst/>
          </a:prstGeom>
        </p:spPr>
      </p:pic>
      <p:sp>
        <p:nvSpPr>
          <p:cNvPr id="3" name="TextBox 2"/>
          <p:cNvSpPr txBox="1"/>
          <p:nvPr/>
        </p:nvSpPr>
        <p:spPr>
          <a:xfrm>
            <a:off x="152400" y="2758532"/>
            <a:ext cx="12039600" cy="2400657"/>
          </a:xfrm>
          <a:prstGeom prst="rect">
            <a:avLst/>
          </a:prstGeom>
          <a:noFill/>
        </p:spPr>
        <p:txBody>
          <a:bodyPr wrap="square" rtlCol="0">
            <a:spAutoFit/>
          </a:bodyPr>
          <a:lstStyle/>
          <a:p>
            <a:pPr>
              <a:lnSpc>
                <a:spcPct val="150000"/>
              </a:lnSpc>
            </a:pPr>
            <a:r>
              <a:rPr lang="en-US" sz="6000" b="1" dirty="0">
                <a:solidFill>
                  <a:srgbClr val="8064A2">
                    <a:lumMod val="50000"/>
                  </a:srgbClr>
                </a:solidFill>
                <a:effectLst>
                  <a:outerShdw blurRad="38100" dist="38100" dir="2700000" algn="tl">
                    <a:srgbClr val="000000">
                      <a:alpha val="43137"/>
                    </a:srgbClr>
                  </a:outerShdw>
                </a:effectLst>
              </a:rPr>
              <a:t> </a:t>
            </a:r>
          </a:p>
          <a:p>
            <a:r>
              <a:rPr lang="en-US" sz="6000" b="1" dirty="0" smtClean="0"/>
              <a:t>Special Essays Overview</a:t>
            </a:r>
            <a:endParaRPr lang="en-US" sz="6000" b="1" dirty="0"/>
          </a:p>
        </p:txBody>
      </p:sp>
    </p:spTree>
    <p:extLst>
      <p:ext uri="{BB962C8B-B14F-4D97-AF65-F5344CB8AC3E}">
        <p14:creationId xmlns:p14="http://schemas.microsoft.com/office/powerpoint/2010/main" val="255188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554545"/>
          </a:xfrm>
          <a:prstGeom prst="rect">
            <a:avLst/>
          </a:prstGeom>
          <a:noFill/>
        </p:spPr>
        <p:txBody>
          <a:bodyPr wrap="square" rtlCol="0">
            <a:spAutoFit/>
          </a:bodyPr>
          <a:lstStyle/>
          <a:p>
            <a:r>
              <a:rPr lang="en-US" sz="4000" b="1" dirty="0" smtClean="0">
                <a:cs typeface="Arial" panose="020B0604020202020204" pitchFamily="34" charset="0"/>
              </a:rPr>
              <a:t>Score Sheet</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Several scholarships require special essays</a:t>
            </a:r>
            <a:br>
              <a:rPr lang="en-US" sz="2400" dirty="0" smtClean="0">
                <a:cs typeface="Arial" panose="020B0604020202020204" pitchFamily="34" charset="0"/>
              </a:rPr>
            </a:br>
            <a:r>
              <a:rPr lang="en-US" dirty="0" smtClean="0">
                <a:cs typeface="Arial" panose="020B0604020202020204" pitchFamily="34" charset="0"/>
              </a:rPr>
              <a:t> </a:t>
            </a:r>
          </a:p>
          <a:p>
            <a:pPr marL="800100" lvl="1" indent="-342900">
              <a:buFont typeface="Arial" panose="020B0604020202020204" pitchFamily="34" charset="0"/>
              <a:buChar char="•"/>
            </a:pPr>
            <a:r>
              <a:rPr lang="en-US" sz="2400" dirty="0" smtClean="0">
                <a:cs typeface="Arial" panose="020B0604020202020204" pitchFamily="34" charset="0"/>
              </a:rPr>
              <a:t>They are listed on the score sheet</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rotWithShape="1">
          <a:blip r:embed="rId3"/>
          <a:srcRect b="1342"/>
          <a:stretch/>
        </p:blipFill>
        <p:spPr>
          <a:xfrm>
            <a:off x="1219200" y="3801771"/>
            <a:ext cx="8116785" cy="30562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38385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431435"/>
          </a:xfrm>
          <a:prstGeom prst="rect">
            <a:avLst/>
          </a:prstGeom>
          <a:noFill/>
        </p:spPr>
        <p:txBody>
          <a:bodyPr wrap="square" rtlCol="0">
            <a:spAutoFit/>
          </a:bodyPr>
          <a:lstStyle/>
          <a:p>
            <a:r>
              <a:rPr lang="en-US" sz="4000" b="1" dirty="0" smtClean="0">
                <a:cs typeface="Arial" panose="020B0604020202020204" pitchFamily="34" charset="0"/>
              </a:rPr>
              <a:t>Essay Score</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After reading the essay select a score</a:t>
            </a:r>
            <a:br>
              <a:rPr lang="en-US" sz="2400" dirty="0" smtClean="0">
                <a:cs typeface="Arial" panose="020B0604020202020204" pitchFamily="34" charset="0"/>
              </a:rPr>
            </a:br>
            <a:r>
              <a:rPr lang="en-US" sz="1600" dirty="0" smtClean="0">
                <a:cs typeface="Arial" panose="020B0604020202020204" pitchFamily="34" charset="0"/>
              </a:rPr>
              <a:t> </a:t>
            </a: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Use comment field for quick notes</a:t>
            </a:r>
            <a:endParaRPr lang="en-US" sz="24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86200"/>
            <a:ext cx="6324600" cy="29002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9837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123658"/>
          </a:xfrm>
          <a:prstGeom prst="rect">
            <a:avLst/>
          </a:prstGeom>
          <a:noFill/>
        </p:spPr>
        <p:txBody>
          <a:bodyPr wrap="square" rtlCol="0">
            <a:spAutoFit/>
          </a:bodyPr>
          <a:lstStyle/>
          <a:p>
            <a:r>
              <a:rPr lang="en-US" sz="4000" b="1" dirty="0" smtClean="0">
                <a:cs typeface="Arial" panose="020B0604020202020204" pitchFamily="34" charset="0"/>
              </a:rPr>
              <a:t>Sorting Essay Scores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From the scholarship reviewer list, click column to sort</a:t>
            </a:r>
            <a:br>
              <a:rPr lang="en-US" sz="2400" dirty="0" smtClean="0">
                <a:cs typeface="Arial" panose="020B0604020202020204" pitchFamily="34" charset="0"/>
              </a:rPr>
            </a:br>
            <a:r>
              <a:rPr lang="en-US" sz="2000" dirty="0" smtClean="0">
                <a:cs typeface="Arial" panose="020B0604020202020204" pitchFamily="34" charset="0"/>
              </a:rPr>
              <a:t> </a:t>
            </a:r>
            <a:endParaRPr lang="en-US" sz="2400" dirty="0" smtClean="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347671"/>
            <a:ext cx="2286000" cy="3428999"/>
          </a:xfrm>
          <a:prstGeom prst="rect">
            <a:avLst/>
          </a:prstGeom>
        </p:spPr>
      </p:pic>
      <p:pic>
        <p:nvPicPr>
          <p:cNvPr id="13" name="Picture 12"/>
          <p:cNvPicPr>
            <a:picLocks noChangeAspect="1"/>
          </p:cNvPicPr>
          <p:nvPr/>
        </p:nvPicPr>
        <p:blipFill>
          <a:blip r:embed="rId4"/>
          <a:stretch>
            <a:fillRect/>
          </a:stretch>
        </p:blipFill>
        <p:spPr>
          <a:xfrm>
            <a:off x="5076734" y="3347671"/>
            <a:ext cx="2267040" cy="3428999"/>
          </a:xfrm>
          <a:prstGeom prst="rect">
            <a:avLst/>
          </a:prstGeom>
        </p:spPr>
      </p:pic>
      <p:sp>
        <p:nvSpPr>
          <p:cNvPr id="18" name="TextBox 17"/>
          <p:cNvSpPr txBox="1"/>
          <p:nvPr/>
        </p:nvSpPr>
        <p:spPr>
          <a:xfrm>
            <a:off x="3534555" y="6248400"/>
            <a:ext cx="1600200" cy="381000"/>
          </a:xfrm>
          <a:prstGeom prst="rect">
            <a:avLst/>
          </a:prstGeom>
          <a:noFill/>
        </p:spPr>
        <p:txBody>
          <a:bodyPr wrap="square" rtlCol="0">
            <a:spAutoFit/>
          </a:bodyPr>
          <a:lstStyle/>
          <a:p>
            <a:r>
              <a:rPr lang="en-US" dirty="0" smtClean="0"/>
              <a:t>unsorted</a:t>
            </a:r>
            <a:endParaRPr lang="en-US" dirty="0"/>
          </a:p>
        </p:txBody>
      </p:sp>
      <p:sp>
        <p:nvSpPr>
          <p:cNvPr id="19" name="TextBox 18"/>
          <p:cNvSpPr txBox="1"/>
          <p:nvPr/>
        </p:nvSpPr>
        <p:spPr>
          <a:xfrm>
            <a:off x="7467600" y="6248400"/>
            <a:ext cx="1600200" cy="381000"/>
          </a:xfrm>
          <a:prstGeom prst="rect">
            <a:avLst/>
          </a:prstGeom>
          <a:noFill/>
        </p:spPr>
        <p:txBody>
          <a:bodyPr wrap="square" rtlCol="0">
            <a:spAutoFit/>
          </a:bodyPr>
          <a:lstStyle/>
          <a:p>
            <a:r>
              <a:rPr lang="en-US" dirty="0"/>
              <a:t>s</a:t>
            </a:r>
            <a:r>
              <a:rPr lang="en-US" dirty="0" smtClean="0"/>
              <a:t>orted</a:t>
            </a:r>
            <a:endParaRPr lang="en-US" dirty="0"/>
          </a:p>
        </p:txBody>
      </p:sp>
    </p:spTree>
    <p:extLst>
      <p:ext uri="{BB962C8B-B14F-4D97-AF65-F5344CB8AC3E}">
        <p14:creationId xmlns:p14="http://schemas.microsoft.com/office/powerpoint/2010/main" val="25821251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Special Essays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Questions?</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Application example</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8" name="Group 7"/>
          <p:cNvGrpSpPr/>
          <p:nvPr/>
        </p:nvGrpSpPr>
        <p:grpSpPr>
          <a:xfrm>
            <a:off x="4419600" y="1371600"/>
            <a:ext cx="4624649" cy="4508927"/>
            <a:chOff x="7033951" y="641136"/>
            <a:chExt cx="4624649" cy="4508927"/>
          </a:xfrm>
        </p:grpSpPr>
        <p:sp>
          <p:nvSpPr>
            <p:cNvPr id="9" name="TextBox 8"/>
            <p:cNvSpPr txBox="1"/>
            <p:nvPr/>
          </p:nvSpPr>
          <p:spPr>
            <a:xfrm>
              <a:off x="7924800" y="641136"/>
              <a:ext cx="1828799" cy="4508927"/>
            </a:xfrm>
            <a:prstGeom prst="rect">
              <a:avLst/>
            </a:prstGeom>
            <a:noFill/>
          </p:spPr>
          <p:txBody>
            <a:bodyPr wrap="square" rtlCol="0">
              <a:spAutoFit/>
            </a:bodyPr>
            <a:lstStyle/>
            <a:p>
              <a:r>
                <a:rPr lang="en-US" sz="28700" b="1" dirty="0" smtClean="0">
                  <a:solidFill>
                    <a:srgbClr val="78BE20"/>
                  </a:solidFill>
                  <a:latin typeface="+mj-lt"/>
                </a:rPr>
                <a:t>?</a:t>
              </a:r>
              <a:endParaRPr lang="en-US" sz="28700" b="1" dirty="0">
                <a:solidFill>
                  <a:srgbClr val="78BE20"/>
                </a:solidFill>
                <a:latin typeface="+mj-lt"/>
              </a:endParaRPr>
            </a:p>
          </p:txBody>
        </p:sp>
        <p:sp>
          <p:nvSpPr>
            <p:cNvPr id="11" name="TextBox 10"/>
            <p:cNvSpPr txBox="1"/>
            <p:nvPr/>
          </p:nvSpPr>
          <p:spPr>
            <a:xfrm>
              <a:off x="9525000" y="2339534"/>
              <a:ext cx="2133600" cy="2646878"/>
            </a:xfrm>
            <a:prstGeom prst="rect">
              <a:avLst/>
            </a:prstGeom>
            <a:noFill/>
          </p:spPr>
          <p:txBody>
            <a:bodyPr wrap="square" rtlCol="0">
              <a:spAutoFit/>
            </a:bodyPr>
            <a:lstStyle/>
            <a:p>
              <a:r>
                <a:rPr lang="en-US" sz="16600" b="1" dirty="0" smtClean="0">
                  <a:solidFill>
                    <a:srgbClr val="78BE20"/>
                  </a:solidFill>
                </a:rPr>
                <a:t>?</a:t>
              </a:r>
              <a:endParaRPr lang="en-US" sz="16600" b="1" dirty="0">
                <a:solidFill>
                  <a:srgbClr val="78BE20"/>
                </a:solidFill>
              </a:endParaRPr>
            </a:p>
          </p:txBody>
        </p:sp>
        <p:sp>
          <p:nvSpPr>
            <p:cNvPr id="13" name="TextBox 12"/>
            <p:cNvSpPr txBox="1"/>
            <p:nvPr/>
          </p:nvSpPr>
          <p:spPr>
            <a:xfrm>
              <a:off x="7033951" y="1828800"/>
              <a:ext cx="1172095" cy="2646878"/>
            </a:xfrm>
            <a:prstGeom prst="rect">
              <a:avLst/>
            </a:prstGeom>
            <a:noFill/>
          </p:spPr>
          <p:txBody>
            <a:bodyPr wrap="square" rtlCol="0">
              <a:spAutoFit/>
            </a:bodyPr>
            <a:lstStyle/>
            <a:p>
              <a:r>
                <a:rPr lang="en-US" sz="16600" dirty="0" smtClean="0">
                  <a:solidFill>
                    <a:srgbClr val="78BE20"/>
                  </a:solidFill>
                  <a:latin typeface="+mj-lt"/>
                </a:rPr>
                <a:t>?</a:t>
              </a:r>
              <a:endParaRPr lang="en-US" sz="16600" dirty="0">
                <a:solidFill>
                  <a:srgbClr val="78BE20"/>
                </a:solidFill>
                <a:latin typeface="+mj-lt"/>
              </a:endParaRPr>
            </a:p>
          </p:txBody>
        </p:sp>
      </p:grpSp>
    </p:spTree>
    <p:extLst>
      <p:ext uri="{BB962C8B-B14F-4D97-AF65-F5344CB8AC3E}">
        <p14:creationId xmlns:p14="http://schemas.microsoft.com/office/powerpoint/2010/main" val="512699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725" b="30914"/>
          <a:stretch/>
        </p:blipFill>
        <p:spPr>
          <a:xfrm>
            <a:off x="-10668" y="1017620"/>
            <a:ext cx="6030468" cy="5882483"/>
          </a:xfrm>
          <a:prstGeom prst="rect">
            <a:avLst/>
          </a:prstGeom>
        </p:spPr>
      </p:pic>
      <p:sp>
        <p:nvSpPr>
          <p:cNvPr id="3" name="TextBox 2"/>
          <p:cNvSpPr txBox="1"/>
          <p:nvPr/>
        </p:nvSpPr>
        <p:spPr>
          <a:xfrm>
            <a:off x="152400" y="2758532"/>
            <a:ext cx="12039600" cy="2400657"/>
          </a:xfrm>
          <a:prstGeom prst="rect">
            <a:avLst/>
          </a:prstGeom>
          <a:noFill/>
        </p:spPr>
        <p:txBody>
          <a:bodyPr wrap="square" rtlCol="0">
            <a:spAutoFit/>
          </a:bodyPr>
          <a:lstStyle/>
          <a:p>
            <a:pPr>
              <a:lnSpc>
                <a:spcPct val="150000"/>
              </a:lnSpc>
            </a:pPr>
            <a:r>
              <a:rPr lang="en-US" sz="6000" b="1" dirty="0">
                <a:solidFill>
                  <a:srgbClr val="8064A2">
                    <a:lumMod val="50000"/>
                  </a:srgbClr>
                </a:solidFill>
                <a:effectLst>
                  <a:outerShdw blurRad="38100" dist="38100" dir="2700000" algn="tl">
                    <a:srgbClr val="000000">
                      <a:alpha val="43137"/>
                    </a:srgbClr>
                  </a:outerShdw>
                </a:effectLst>
              </a:rPr>
              <a:t> </a:t>
            </a:r>
          </a:p>
          <a:p>
            <a:r>
              <a:rPr lang="en-US" sz="6000" b="1" dirty="0" smtClean="0"/>
              <a:t>Recommend and Rank Overview</a:t>
            </a:r>
            <a:endParaRPr lang="en-US" sz="6000" b="1" dirty="0"/>
          </a:p>
        </p:txBody>
      </p:sp>
    </p:spTree>
    <p:extLst>
      <p:ext uri="{BB962C8B-B14F-4D97-AF65-F5344CB8AC3E}">
        <p14:creationId xmlns:p14="http://schemas.microsoft.com/office/powerpoint/2010/main" val="1438605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4524315"/>
          </a:xfrm>
          <a:prstGeom prst="rect">
            <a:avLst/>
          </a:prstGeom>
          <a:noFill/>
        </p:spPr>
        <p:txBody>
          <a:bodyPr wrap="square" rtlCol="0">
            <a:spAutoFit/>
          </a:bodyPr>
          <a:lstStyle/>
          <a:p>
            <a:r>
              <a:rPr lang="en-US" sz="4000" b="1" dirty="0" smtClean="0">
                <a:cs typeface="Arial" panose="020B0604020202020204" pitchFamily="34" charset="0"/>
              </a:rPr>
              <a:t>How do I recommend applications?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Recommending applications is a scholarship selection tool</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Review eligible applications first using the guideline</a:t>
            </a:r>
            <a:br>
              <a:rPr lang="en-US" sz="2400" dirty="0" smtClean="0">
                <a:cs typeface="Arial" panose="020B0604020202020204" pitchFamily="34" charset="0"/>
              </a:rPr>
            </a:br>
            <a:endParaRPr lang="en-US" sz="2400" dirty="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After you review an application and decide you want to</a:t>
            </a:r>
            <a:br>
              <a:rPr lang="en-US" sz="2400" dirty="0" smtClean="0">
                <a:cs typeface="Arial" panose="020B0604020202020204" pitchFamily="34" charset="0"/>
              </a:rPr>
            </a:br>
            <a:r>
              <a:rPr lang="en-US" sz="2400" dirty="0" smtClean="0">
                <a:cs typeface="Arial" panose="020B0604020202020204" pitchFamily="34" charset="0"/>
              </a:rPr>
              <a:t>recommend it for the scholarship, click on the box next to</a:t>
            </a:r>
            <a:br>
              <a:rPr lang="en-US" sz="2400" dirty="0" smtClean="0">
                <a:cs typeface="Arial" panose="020B0604020202020204" pitchFamily="34" charset="0"/>
              </a:rPr>
            </a:br>
            <a:r>
              <a:rPr lang="en-US" sz="2400" dirty="0" smtClean="0">
                <a:cs typeface="Arial" panose="020B0604020202020204" pitchFamily="34" charset="0"/>
              </a:rPr>
              <a:t>the scholarship name at the bottom of the score sheet</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extLst>
      <p:ext uri="{BB962C8B-B14F-4D97-AF65-F5344CB8AC3E}">
        <p14:creationId xmlns:p14="http://schemas.microsoft.com/office/powerpoint/2010/main" val="40028325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554545"/>
          </a:xfrm>
          <a:prstGeom prst="rect">
            <a:avLst/>
          </a:prstGeom>
          <a:noFill/>
        </p:spPr>
        <p:txBody>
          <a:bodyPr wrap="square" rtlCol="0">
            <a:spAutoFit/>
          </a:bodyPr>
          <a:lstStyle/>
          <a:p>
            <a:r>
              <a:rPr lang="en-US" sz="4000" b="1" dirty="0" smtClean="0">
                <a:cs typeface="Arial" panose="020B0604020202020204" pitchFamily="34" charset="0"/>
              </a:rPr>
              <a:t>Recommend</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The </a:t>
            </a:r>
            <a:r>
              <a:rPr lang="en-US" sz="2400" b="1" dirty="0" smtClean="0">
                <a:cs typeface="Arial" panose="020B0604020202020204" pitchFamily="34" charset="0"/>
              </a:rPr>
              <a:t>Rank</a:t>
            </a:r>
            <a:r>
              <a:rPr lang="en-US" sz="2400" dirty="0" smtClean="0">
                <a:cs typeface="Arial" panose="020B0604020202020204" pitchFamily="34" charset="0"/>
              </a:rPr>
              <a:t> field appears once you save the recommendation</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Do not Rank the application at this time</a:t>
            </a:r>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886200"/>
            <a:ext cx="6997265" cy="2770618"/>
          </a:xfrm>
          <a:prstGeom prst="rect">
            <a:avLst/>
          </a:prstGeom>
          <a:ln>
            <a:noFill/>
          </a:ln>
          <a:effectLst>
            <a:outerShdw blurRad="190500" algn="tl" rotWithShape="0">
              <a:srgbClr val="000000">
                <a:alpha val="70000"/>
              </a:srgbClr>
            </a:outerShdw>
          </a:effectLst>
        </p:spPr>
      </p:pic>
      <p:sp>
        <p:nvSpPr>
          <p:cNvPr id="9" name="Down Arrow 8"/>
          <p:cNvSpPr/>
          <p:nvPr/>
        </p:nvSpPr>
        <p:spPr>
          <a:xfrm rot="5400000">
            <a:off x="6188351" y="4620698"/>
            <a:ext cx="446370" cy="60613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842621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662541"/>
          </a:xfrm>
          <a:prstGeom prst="rect">
            <a:avLst/>
          </a:prstGeom>
          <a:noFill/>
        </p:spPr>
        <p:txBody>
          <a:bodyPr wrap="square" rtlCol="0">
            <a:spAutoFit/>
          </a:bodyPr>
          <a:lstStyle/>
          <a:p>
            <a:r>
              <a:rPr lang="en-US" sz="4000" b="1" dirty="0" smtClean="0">
                <a:cs typeface="Arial" panose="020B0604020202020204" pitchFamily="34" charset="0"/>
              </a:rPr>
              <a:t>Recommend – Review - Repeat</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Continue to review other applications in the reviewer list</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If you determine another application should be considered</a:t>
            </a:r>
            <a:br>
              <a:rPr lang="en-US" sz="2400" dirty="0" smtClean="0">
                <a:cs typeface="Arial" panose="020B0604020202020204" pitchFamily="34" charset="0"/>
              </a:rPr>
            </a:br>
            <a:r>
              <a:rPr lang="en-US" sz="2400" dirty="0" smtClean="0">
                <a:cs typeface="Arial" panose="020B0604020202020204" pitchFamily="34" charset="0"/>
              </a:rPr>
              <a:t>for the scholarship, click the recommendation field</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Repeat until all applications have been considered</a:t>
            </a:r>
            <a:endParaRPr lang="en-US" sz="3200"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449795">
            <a:off x="3200400" y="4953000"/>
            <a:ext cx="1675569" cy="1675569"/>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864186">
            <a:off x="1066800" y="4952999"/>
            <a:ext cx="1675569" cy="1675569"/>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955625">
            <a:off x="5334000" y="4952999"/>
            <a:ext cx="1675569" cy="1675569"/>
          </a:xfrm>
          <a:prstGeom prst="rect">
            <a:avLst/>
          </a:prstGeom>
        </p:spPr>
      </p:pic>
    </p:spTree>
    <p:extLst>
      <p:ext uri="{BB962C8B-B14F-4D97-AF65-F5344CB8AC3E}">
        <p14:creationId xmlns:p14="http://schemas.microsoft.com/office/powerpoint/2010/main" val="2618664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1" name="Rectangle 10"/>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4" name="Straight Connector 13"/>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04800" y="1905000"/>
            <a:ext cx="11887200" cy="4431983"/>
          </a:xfrm>
          <a:prstGeom prst="rect">
            <a:avLst/>
          </a:prstGeom>
          <a:noFill/>
        </p:spPr>
        <p:txBody>
          <a:bodyPr wrap="square" rtlCol="0">
            <a:spAutoFit/>
          </a:bodyPr>
          <a:lstStyle/>
          <a:p>
            <a:r>
              <a:rPr lang="en-US" sz="5400" b="1" dirty="0" smtClean="0">
                <a:solidFill>
                  <a:srgbClr val="78BE20"/>
                </a:solidFill>
                <a:cs typeface="Arial" panose="020B0604020202020204" pitchFamily="34" charset="0"/>
              </a:rPr>
              <a:t>90</a:t>
            </a:r>
            <a:r>
              <a:rPr lang="en-US" sz="4000" b="1" dirty="0" smtClean="0">
                <a:cs typeface="Arial" panose="020B0604020202020204" pitchFamily="34" charset="0"/>
              </a:rPr>
              <a:t> Review Volunteers in 2025</a:t>
            </a:r>
            <a:endParaRPr lang="en-US" sz="4000" b="1" dirty="0">
              <a:cs typeface="Arial" panose="020B0604020202020204" pitchFamily="34" charset="0"/>
            </a:endParaRPr>
          </a:p>
          <a:p>
            <a:r>
              <a:rPr lang="en-US" sz="3600" dirty="0" smtClean="0"/>
              <a:t> </a:t>
            </a:r>
            <a:endParaRPr lang="en-US" sz="3600" dirty="0"/>
          </a:p>
          <a:p>
            <a:pPr marL="800100" lvl="1" indent="-342900">
              <a:buFont typeface="Arial" panose="020B0604020202020204" pitchFamily="34" charset="0"/>
              <a:buChar char="•"/>
            </a:pPr>
            <a:r>
              <a:rPr lang="en-US" sz="2400" dirty="0" smtClean="0">
                <a:cs typeface="Arial" panose="020B0604020202020204" pitchFamily="34" charset="0"/>
              </a:rPr>
              <a:t>Our reviewers are divided up into review groups</a:t>
            </a:r>
            <a:endParaRPr lang="en-US" sz="2400" dirty="0">
              <a:cs typeface="Arial" panose="020B0604020202020204" pitchFamily="34" charset="0"/>
            </a:endParaRPr>
          </a:p>
          <a:p>
            <a:pPr lvl="1"/>
            <a:r>
              <a:rPr lang="en-US" sz="1600" dirty="0" smtClean="0">
                <a:cs typeface="Arial" panose="020B0604020202020204" pitchFamily="34" charset="0"/>
              </a:rPr>
              <a:t> </a:t>
            </a:r>
            <a:endParaRPr lang="en-US" sz="1600" dirty="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Each group is unique and assigned to review specific scholarships</a:t>
            </a:r>
            <a:endParaRPr lang="en-US" sz="2400" b="1" dirty="0">
              <a:solidFill>
                <a:srgbClr val="78BE20"/>
              </a:solidFill>
              <a:cs typeface="Arial" panose="020B0604020202020204" pitchFamily="34" charset="0"/>
            </a:endParaRPr>
          </a:p>
          <a:p>
            <a:pPr lvl="1"/>
            <a:endParaRPr lang="en-US" sz="1600" dirty="0"/>
          </a:p>
          <a:p>
            <a:pPr marL="800100" lvl="1" indent="-342900">
              <a:buFont typeface="Arial" panose="020B0604020202020204" pitchFamily="34" charset="0"/>
              <a:buChar char="•"/>
            </a:pPr>
            <a:r>
              <a:rPr lang="en-US" sz="2400" dirty="0" smtClean="0">
                <a:cs typeface="Arial" panose="020B0604020202020204" pitchFamily="34" charset="0"/>
              </a:rPr>
              <a:t>GIPS Foundation has </a:t>
            </a:r>
            <a:r>
              <a:rPr lang="en-US" sz="3200" b="1" dirty="0" smtClean="0">
                <a:solidFill>
                  <a:srgbClr val="78BE20"/>
                </a:solidFill>
                <a:cs typeface="Arial" panose="020B0604020202020204" pitchFamily="34" charset="0"/>
              </a:rPr>
              <a:t>27</a:t>
            </a:r>
            <a:r>
              <a:rPr lang="en-US" sz="2400" dirty="0" smtClean="0">
                <a:cs typeface="Arial" panose="020B0604020202020204" pitchFamily="34" charset="0"/>
              </a:rPr>
              <a:t> review groups</a:t>
            </a:r>
            <a:br>
              <a:rPr lang="en-US" sz="2400" dirty="0" smtClean="0">
                <a:cs typeface="Arial" panose="020B0604020202020204" pitchFamily="34" charset="0"/>
              </a:rPr>
            </a:br>
            <a:endParaRPr lang="en-US" sz="16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Independent online review</a:t>
            </a:r>
            <a:br>
              <a:rPr lang="en-US" sz="2400" dirty="0" smtClean="0">
                <a:cs typeface="Arial" panose="020B0604020202020204" pitchFamily="34" charset="0"/>
              </a:rPr>
            </a:br>
            <a:endParaRPr lang="en-US" sz="1600" dirty="0" smtClean="0">
              <a:cs typeface="Arial" panose="020B0604020202020204" pitchFamily="34" charset="0"/>
            </a:endParaRPr>
          </a:p>
          <a:p>
            <a:pPr marL="800100" lvl="1" indent="-342900">
              <a:buFont typeface="Arial" panose="020B0604020202020204" pitchFamily="34" charset="0"/>
              <a:buChar char="•"/>
            </a:pPr>
            <a:r>
              <a:rPr lang="en-US" sz="2400" dirty="0">
                <a:cs typeface="Arial" panose="020B0604020202020204" pitchFamily="34" charset="0"/>
              </a:rPr>
              <a:t>B</a:t>
            </a:r>
            <a:r>
              <a:rPr lang="en-US" sz="2400" dirty="0" smtClean="0">
                <a:cs typeface="Arial" panose="020B0604020202020204" pitchFamily="34" charset="0"/>
              </a:rPr>
              <a:t>lind review process</a:t>
            </a:r>
            <a:endParaRPr lang="en-US" sz="2400" dirty="0">
              <a:cs typeface="Arial" panose="020B0604020202020204" pitchFamily="34" charset="0"/>
            </a:endParaRPr>
          </a:p>
        </p:txBody>
      </p:sp>
      <p:sp>
        <p:nvSpPr>
          <p:cNvPr id="15" name="TextBox 14"/>
          <p:cNvSpPr txBox="1"/>
          <p:nvPr/>
        </p:nvSpPr>
        <p:spPr>
          <a:xfrm>
            <a:off x="1303714" y="152400"/>
            <a:ext cx="83736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extLst>
      <p:ext uri="{BB962C8B-B14F-4D97-AF65-F5344CB8AC3E}">
        <p14:creationId xmlns:p14="http://schemas.microsoft.com/office/powerpoint/2010/main" val="12137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33892" y="3429004"/>
            <a:ext cx="8562656" cy="3352800"/>
            <a:chOff x="277679" y="3443216"/>
            <a:chExt cx="8562656" cy="3352800"/>
          </a:xfrm>
          <a:effectLst>
            <a:outerShdw blurRad="50800" dist="38100" dir="2700000" algn="tl" rotWithShape="0">
              <a:prstClr val="black">
                <a:alpha val="40000"/>
              </a:prstClr>
            </a:outerShdw>
          </a:effectLst>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r="5922"/>
            <a:stretch/>
          </p:blipFill>
          <p:spPr>
            <a:xfrm>
              <a:off x="277679" y="3443216"/>
              <a:ext cx="8561521" cy="3352800"/>
            </a:xfrm>
            <a:prstGeom prst="rect">
              <a:avLst/>
            </a:prstGeom>
          </p:spPr>
        </p:pic>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26614"/>
            <a:stretch/>
          </p:blipFill>
          <p:spPr>
            <a:xfrm>
              <a:off x="2161841" y="3443216"/>
              <a:ext cx="6678494" cy="3352800"/>
            </a:xfrm>
            <a:prstGeom prst="rect">
              <a:avLst/>
            </a:prstGeom>
          </p:spPr>
        </p:pic>
      </p:grpSp>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3">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1815882"/>
          </a:xfrm>
          <a:prstGeom prst="rect">
            <a:avLst/>
          </a:prstGeom>
          <a:noFill/>
        </p:spPr>
        <p:txBody>
          <a:bodyPr wrap="square" rtlCol="0">
            <a:spAutoFit/>
          </a:bodyPr>
          <a:lstStyle/>
          <a:p>
            <a:r>
              <a:rPr lang="en-US" sz="4000" b="1" dirty="0" smtClean="0">
                <a:cs typeface="Arial" panose="020B0604020202020204" pitchFamily="34" charset="0"/>
              </a:rPr>
              <a:t>Recommend</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Recommendations appear on the </a:t>
            </a:r>
            <a:r>
              <a:rPr lang="en-US" sz="2400" b="1" dirty="0" smtClean="0">
                <a:cs typeface="Arial" panose="020B0604020202020204" pitchFamily="34" charset="0"/>
              </a:rPr>
              <a:t>Scholarship Reviewer List</a:t>
            </a:r>
            <a:r>
              <a:rPr lang="en-US" sz="2400" dirty="0" smtClean="0">
                <a:cs typeface="Arial" panose="020B0604020202020204" pitchFamily="34" charset="0"/>
              </a:rPr>
              <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
        <p:nvSpPr>
          <p:cNvPr id="9" name="Down Arrow 8"/>
          <p:cNvSpPr/>
          <p:nvPr/>
        </p:nvSpPr>
        <p:spPr>
          <a:xfrm rot="5400000">
            <a:off x="8039100" y="4305301"/>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own Arrow 12"/>
          <p:cNvSpPr/>
          <p:nvPr/>
        </p:nvSpPr>
        <p:spPr>
          <a:xfrm rot="5400000">
            <a:off x="8039100" y="5143501"/>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rot="5400000">
            <a:off x="8050874" y="5524503"/>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own Arrow 18"/>
          <p:cNvSpPr/>
          <p:nvPr/>
        </p:nvSpPr>
        <p:spPr>
          <a:xfrm rot="5400000">
            <a:off x="8050874" y="6362703"/>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619885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r="5382"/>
          <a:stretch/>
        </p:blipFill>
        <p:spPr>
          <a:xfrm>
            <a:off x="1218901" y="3437795"/>
            <a:ext cx="8583494" cy="3310753"/>
          </a:xfrm>
          <a:prstGeom prst="rect">
            <a:avLst/>
          </a:prstGeom>
          <a:effectLst>
            <a:outerShdw blurRad="50800" dist="38100" dir="2700000" algn="tl" rotWithShape="0">
              <a:prstClr val="black">
                <a:alpha val="40000"/>
              </a:prstClr>
            </a:outerShdw>
          </a:effectLst>
        </p:spPr>
      </p:pic>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3">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1815882"/>
          </a:xfrm>
          <a:prstGeom prst="rect">
            <a:avLst/>
          </a:prstGeom>
          <a:noFill/>
        </p:spPr>
        <p:txBody>
          <a:bodyPr wrap="square" rtlCol="0">
            <a:spAutoFit/>
          </a:bodyPr>
          <a:lstStyle/>
          <a:p>
            <a:r>
              <a:rPr lang="en-US" sz="4000" b="1" dirty="0" smtClean="0">
                <a:cs typeface="Arial" panose="020B0604020202020204" pitchFamily="34" charset="0"/>
              </a:rPr>
              <a:t>Recommend</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Click on the column to sort recommendations to the top</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27" name="Picture 26"/>
          <p:cNvPicPr>
            <a:picLocks noChangeAspect="1"/>
          </p:cNvPicPr>
          <p:nvPr/>
        </p:nvPicPr>
        <p:blipFill rotWithShape="1">
          <a:blip r:embed="rId2">
            <a:extLst>
              <a:ext uri="{28A0092B-C50C-407E-A947-70E740481C1C}">
                <a14:useLocalDpi xmlns:a14="http://schemas.microsoft.com/office/drawing/2010/main" val="0"/>
              </a:ext>
            </a:extLst>
          </a:blip>
          <a:srcRect l="26614"/>
          <a:stretch/>
        </p:blipFill>
        <p:spPr>
          <a:xfrm>
            <a:off x="3115588" y="3437795"/>
            <a:ext cx="6678494" cy="3310753"/>
          </a:xfrm>
          <a:prstGeom prst="rect">
            <a:avLst/>
          </a:prstGeom>
          <a:effectLst/>
        </p:spPr>
      </p:pic>
      <p:sp>
        <p:nvSpPr>
          <p:cNvPr id="9" name="Down Arrow 8"/>
          <p:cNvSpPr/>
          <p:nvPr/>
        </p:nvSpPr>
        <p:spPr>
          <a:xfrm rot="5400000">
            <a:off x="8039100" y="3949240"/>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own Arrow 12"/>
          <p:cNvSpPr/>
          <p:nvPr/>
        </p:nvSpPr>
        <p:spPr>
          <a:xfrm rot="5400000">
            <a:off x="8039100" y="4363492"/>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rot="5400000">
            <a:off x="8050874" y="4779125"/>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own Arrow 18"/>
          <p:cNvSpPr/>
          <p:nvPr/>
        </p:nvSpPr>
        <p:spPr>
          <a:xfrm rot="5400000">
            <a:off x="8050874" y="5176753"/>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363450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185214"/>
          </a:xfrm>
          <a:prstGeom prst="rect">
            <a:avLst/>
          </a:prstGeom>
          <a:noFill/>
        </p:spPr>
        <p:txBody>
          <a:bodyPr wrap="square" rtlCol="0">
            <a:spAutoFit/>
          </a:bodyPr>
          <a:lstStyle/>
          <a:p>
            <a:r>
              <a:rPr lang="en-US" sz="4000" b="1" dirty="0" smtClean="0">
                <a:cs typeface="Arial" panose="020B0604020202020204" pitchFamily="34" charset="0"/>
              </a:rPr>
              <a:t>How do I rank applications?</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Open the recommended applications to review and compare</a:t>
            </a:r>
            <a:br>
              <a:rPr lang="en-US" sz="2400" dirty="0" smtClean="0">
                <a:cs typeface="Arial" panose="020B0604020202020204" pitchFamily="34" charset="0"/>
              </a:rPr>
            </a:br>
            <a:r>
              <a:rPr lang="en-US" sz="2400" dirty="0" smtClean="0">
                <a:cs typeface="Arial" panose="020B0604020202020204" pitchFamily="34" charset="0"/>
              </a:rPr>
              <a:t>applications to each other</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2" name="Group 1"/>
          <p:cNvGrpSpPr/>
          <p:nvPr/>
        </p:nvGrpSpPr>
        <p:grpSpPr>
          <a:xfrm>
            <a:off x="1218901" y="3437795"/>
            <a:ext cx="8583494" cy="3319066"/>
            <a:chOff x="1218901" y="3437795"/>
            <a:chExt cx="8583494" cy="3319066"/>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r="5382"/>
            <a:stretch/>
          </p:blipFill>
          <p:spPr>
            <a:xfrm>
              <a:off x="1218901" y="3437795"/>
              <a:ext cx="8583494" cy="3310753"/>
            </a:xfrm>
            <a:prstGeom prst="rect">
              <a:avLst/>
            </a:prstGeom>
          </p:spPr>
        </p:pic>
        <p:pic>
          <p:nvPicPr>
            <p:cNvPr id="27" name="Picture 26"/>
            <p:cNvPicPr>
              <a:picLocks noChangeAspect="1"/>
            </p:cNvPicPr>
            <p:nvPr/>
          </p:nvPicPr>
          <p:blipFill rotWithShape="1">
            <a:blip r:embed="rId3">
              <a:extLst>
                <a:ext uri="{28A0092B-C50C-407E-A947-70E740481C1C}">
                  <a14:useLocalDpi xmlns:a14="http://schemas.microsoft.com/office/drawing/2010/main" val="0"/>
                </a:ext>
              </a:extLst>
            </a:blip>
            <a:srcRect l="26614"/>
            <a:stretch/>
          </p:blipFill>
          <p:spPr>
            <a:xfrm>
              <a:off x="3115588" y="3446108"/>
              <a:ext cx="6678494" cy="3310753"/>
            </a:xfrm>
            <a:prstGeom prst="rect">
              <a:avLst/>
            </a:prstGeom>
          </p:spPr>
        </p:pic>
      </p:grpSp>
      <p:sp>
        <p:nvSpPr>
          <p:cNvPr id="9" name="Down Arrow 8"/>
          <p:cNvSpPr/>
          <p:nvPr/>
        </p:nvSpPr>
        <p:spPr>
          <a:xfrm rot="5400000">
            <a:off x="8039100" y="3949240"/>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Down Arrow 12"/>
          <p:cNvSpPr/>
          <p:nvPr/>
        </p:nvSpPr>
        <p:spPr>
          <a:xfrm rot="5400000">
            <a:off x="8039100" y="4363492"/>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Down Arrow 17"/>
          <p:cNvSpPr/>
          <p:nvPr/>
        </p:nvSpPr>
        <p:spPr>
          <a:xfrm rot="5400000">
            <a:off x="8050874" y="4779125"/>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Down Arrow 18"/>
          <p:cNvSpPr/>
          <p:nvPr/>
        </p:nvSpPr>
        <p:spPr>
          <a:xfrm rot="5400000">
            <a:off x="8050874" y="5176753"/>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622041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185214"/>
          </a:xfrm>
          <a:prstGeom prst="rect">
            <a:avLst/>
          </a:prstGeom>
          <a:noFill/>
        </p:spPr>
        <p:txBody>
          <a:bodyPr wrap="square" rtlCol="0">
            <a:spAutoFit/>
          </a:bodyPr>
          <a:lstStyle/>
          <a:p>
            <a:r>
              <a:rPr lang="en-US" sz="4000" b="1" dirty="0" smtClean="0">
                <a:cs typeface="Arial" panose="020B0604020202020204" pitchFamily="34" charset="0"/>
              </a:rPr>
              <a:t>Rank</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Select the application you determine to be the best fit for</a:t>
            </a:r>
            <a:br>
              <a:rPr lang="en-US" sz="2400" dirty="0" smtClean="0">
                <a:cs typeface="Arial" panose="020B0604020202020204" pitchFamily="34" charset="0"/>
              </a:rPr>
            </a:br>
            <a:r>
              <a:rPr lang="en-US" sz="2400" dirty="0" smtClean="0">
                <a:cs typeface="Arial" panose="020B0604020202020204" pitchFamily="34" charset="0"/>
              </a:rPr>
              <a:t>the scholarship and click on </a:t>
            </a:r>
            <a:r>
              <a:rPr lang="en-US" sz="2400" b="1" dirty="0" smtClean="0">
                <a:cs typeface="Arial" panose="020B0604020202020204" pitchFamily="34" charset="0"/>
              </a:rPr>
              <a:t>1</a:t>
            </a:r>
            <a:r>
              <a:rPr lang="en-US" sz="2400" b="1" baseline="30000" dirty="0" smtClean="0">
                <a:cs typeface="Arial" panose="020B0604020202020204" pitchFamily="34" charset="0"/>
              </a:rPr>
              <a:t>st</a:t>
            </a:r>
            <a:r>
              <a:rPr lang="en-US" sz="2400" b="1" dirty="0" smtClean="0">
                <a:cs typeface="Arial" panose="020B0604020202020204" pitchFamily="34" charset="0"/>
              </a:rPr>
              <a:t> Choice </a:t>
            </a:r>
            <a:r>
              <a:rPr lang="en-US" sz="2400" dirty="0" smtClean="0">
                <a:cs typeface="Arial" panose="020B0604020202020204" pitchFamily="34" charset="0"/>
              </a:rPr>
              <a:t>for a rank</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363" y="3429000"/>
            <a:ext cx="8526187" cy="3310753"/>
          </a:xfrm>
          <a:prstGeom prst="rect">
            <a:avLst/>
          </a:prstGeom>
          <a:ln>
            <a:noFill/>
          </a:ln>
          <a:effectLst>
            <a:outerShdw blurRad="190500" algn="tl" rotWithShape="0">
              <a:srgbClr val="000000">
                <a:alpha val="70000"/>
              </a:srgbClr>
            </a:outerShdw>
          </a:effectLst>
        </p:spPr>
      </p:pic>
      <p:sp>
        <p:nvSpPr>
          <p:cNvPr id="9" name="Down Arrow 8"/>
          <p:cNvSpPr/>
          <p:nvPr/>
        </p:nvSpPr>
        <p:spPr>
          <a:xfrm rot="5400000">
            <a:off x="6591299" y="4490953"/>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661467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554545"/>
          </a:xfrm>
          <a:prstGeom prst="rect">
            <a:avLst/>
          </a:prstGeom>
          <a:noFill/>
        </p:spPr>
        <p:txBody>
          <a:bodyPr wrap="square" rtlCol="0">
            <a:spAutoFit/>
          </a:bodyPr>
          <a:lstStyle/>
          <a:p>
            <a:r>
              <a:rPr lang="en-US" sz="4000" b="1" dirty="0" smtClean="0">
                <a:cs typeface="Arial" panose="020B0604020202020204" pitchFamily="34" charset="0"/>
              </a:rPr>
              <a:t>Rank</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Continue ranking applications until all rank choices are used</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View </a:t>
            </a:r>
            <a:r>
              <a:rPr lang="en-US" sz="2400" b="1" dirty="0" smtClean="0">
                <a:cs typeface="Arial" panose="020B0604020202020204" pitchFamily="34" charset="0"/>
              </a:rPr>
              <a:t>Scholarship Reviewer List </a:t>
            </a:r>
            <a:r>
              <a:rPr lang="en-US" sz="2400" dirty="0" smtClean="0">
                <a:cs typeface="Arial" panose="020B0604020202020204" pitchFamily="34" charset="0"/>
              </a:rPr>
              <a:t>to confirm selections</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2" name="Group 1"/>
          <p:cNvGrpSpPr/>
          <p:nvPr/>
        </p:nvGrpSpPr>
        <p:grpSpPr>
          <a:xfrm>
            <a:off x="1147157" y="4114800"/>
            <a:ext cx="8610600" cy="2555188"/>
            <a:chOff x="228600" y="3921812"/>
            <a:chExt cx="8610600" cy="2555188"/>
          </a:xfrm>
          <a:effectLst>
            <a:outerShdw blurRad="50800" dist="38100" dir="2700000" algn="tl" rotWithShape="0">
              <a:prstClr val="black">
                <a:alpha val="40000"/>
              </a:prstClr>
            </a:outerShdw>
          </a:effectLst>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5383"/>
            <a:stretch/>
          </p:blipFill>
          <p:spPr>
            <a:xfrm>
              <a:off x="228600" y="3921812"/>
              <a:ext cx="8610600" cy="2555187"/>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4939"/>
            <a:stretch/>
          </p:blipFill>
          <p:spPr>
            <a:xfrm>
              <a:off x="2008306" y="3921813"/>
              <a:ext cx="6830894" cy="2555187"/>
            </a:xfrm>
            <a:prstGeom prst="rect">
              <a:avLst/>
            </a:prstGeom>
          </p:spPr>
        </p:pic>
      </p:grpSp>
      <p:sp>
        <p:nvSpPr>
          <p:cNvPr id="9" name="Down Arrow 8"/>
          <p:cNvSpPr/>
          <p:nvPr/>
        </p:nvSpPr>
        <p:spPr>
          <a:xfrm>
            <a:off x="8686800" y="3686151"/>
            <a:ext cx="304801" cy="68037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755185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1815882"/>
          </a:xfrm>
          <a:prstGeom prst="rect">
            <a:avLst/>
          </a:prstGeom>
          <a:noFill/>
        </p:spPr>
        <p:txBody>
          <a:bodyPr wrap="square" rtlCol="0">
            <a:spAutoFit/>
          </a:bodyPr>
          <a:lstStyle/>
          <a:p>
            <a:r>
              <a:rPr lang="en-US" sz="4000" b="1" dirty="0" smtClean="0">
                <a:cs typeface="Arial" panose="020B0604020202020204" pitchFamily="34" charset="0"/>
              </a:rPr>
              <a:t>Rank</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b="1" dirty="0" smtClean="0">
                <a:cs typeface="Arial" panose="020B0604020202020204" pitchFamily="34" charset="0"/>
              </a:rPr>
              <a:t>DO NOT </a:t>
            </a:r>
            <a:r>
              <a:rPr lang="en-US" sz="2400" dirty="0" smtClean="0">
                <a:cs typeface="Arial" panose="020B0604020202020204" pitchFamily="34" charset="0"/>
              </a:rPr>
              <a:t>use a ranking more than once per scholarship</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19" name="Group 18"/>
          <p:cNvGrpSpPr/>
          <p:nvPr/>
        </p:nvGrpSpPr>
        <p:grpSpPr>
          <a:xfrm>
            <a:off x="1147157" y="4114800"/>
            <a:ext cx="8610600" cy="2555188"/>
            <a:chOff x="228600" y="3921812"/>
            <a:chExt cx="8610600" cy="2555188"/>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r="5383"/>
            <a:stretch/>
          </p:blipFill>
          <p:spPr>
            <a:xfrm>
              <a:off x="228600" y="3921812"/>
              <a:ext cx="8610600" cy="2555187"/>
            </a:xfrm>
            <a:prstGeom prst="rect">
              <a:avLst/>
            </a:prstGeom>
          </p:spPr>
        </p:pic>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24939"/>
            <a:stretch/>
          </p:blipFill>
          <p:spPr>
            <a:xfrm>
              <a:off x="2008306" y="3921813"/>
              <a:ext cx="6830894" cy="2555187"/>
            </a:xfrm>
            <a:prstGeom prst="rect">
              <a:avLst/>
            </a:prstGeom>
          </p:spPr>
        </p:pic>
      </p:gr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382"/>
          <a:stretch/>
        </p:blipFill>
        <p:spPr>
          <a:xfrm>
            <a:off x="1143000" y="4124067"/>
            <a:ext cx="8610600" cy="2505333"/>
          </a:xfrm>
          <a:prstGeom prst="rect">
            <a:avLst/>
          </a:prstGeom>
          <a:effectLst>
            <a:outerShdw blurRad="50800" dist="38100" dir="2700000" algn="tl" rotWithShape="0">
              <a:prstClr val="black">
                <a:alpha val="40000"/>
              </a:prstClr>
            </a:outerShdw>
          </a:effectLst>
        </p:spPr>
      </p:pic>
      <p:sp>
        <p:nvSpPr>
          <p:cNvPr id="22" name="Down Arrow 21"/>
          <p:cNvSpPr/>
          <p:nvPr/>
        </p:nvSpPr>
        <p:spPr>
          <a:xfrm rot="16200000">
            <a:off x="8039099" y="5806975"/>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Down Arrow 22"/>
          <p:cNvSpPr/>
          <p:nvPr/>
        </p:nvSpPr>
        <p:spPr>
          <a:xfrm rot="16200000">
            <a:off x="8039100" y="6267024"/>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591368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1" r="22332"/>
          <a:stretch/>
        </p:blipFill>
        <p:spPr>
          <a:xfrm>
            <a:off x="1147157" y="4079981"/>
            <a:ext cx="8517963" cy="2593503"/>
          </a:xfrm>
          <a:prstGeom prst="rect">
            <a:avLst/>
          </a:prstGeom>
          <a:effectLst>
            <a:outerShdw blurRad="50800" dist="38100" dir="2700000" algn="tl" rotWithShape="0">
              <a:prstClr val="black">
                <a:alpha val="40000"/>
              </a:prstClr>
            </a:outerShdw>
          </a:effectLst>
        </p:spPr>
      </p:pic>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3">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185214"/>
          </a:xfrm>
          <a:prstGeom prst="rect">
            <a:avLst/>
          </a:prstGeom>
          <a:noFill/>
        </p:spPr>
        <p:txBody>
          <a:bodyPr wrap="square" rtlCol="0">
            <a:spAutoFit/>
          </a:bodyPr>
          <a:lstStyle/>
          <a:p>
            <a:r>
              <a:rPr lang="en-US" sz="4000" b="1" dirty="0" smtClean="0">
                <a:cs typeface="Arial" panose="020B0604020202020204" pitchFamily="34" charset="0"/>
              </a:rPr>
              <a:t>Rank</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However, you </a:t>
            </a:r>
            <a:r>
              <a:rPr lang="en-US" sz="2400" b="1" dirty="0" smtClean="0">
                <a:cs typeface="Arial" panose="020B0604020202020204" pitchFamily="34" charset="0"/>
              </a:rPr>
              <a:t>CAN</a:t>
            </a:r>
            <a:r>
              <a:rPr lang="en-US" sz="2400" dirty="0" smtClean="0">
                <a:cs typeface="Arial" panose="020B0604020202020204" pitchFamily="34" charset="0"/>
              </a:rPr>
              <a:t> use a ranking more than once per</a:t>
            </a:r>
            <a:br>
              <a:rPr lang="en-US" sz="2400" dirty="0" smtClean="0">
                <a:cs typeface="Arial" panose="020B0604020202020204" pitchFamily="34" charset="0"/>
              </a:rPr>
            </a:br>
            <a:r>
              <a:rPr lang="en-US" sz="2400" dirty="0" smtClean="0">
                <a:cs typeface="Arial" panose="020B0604020202020204" pitchFamily="34" charset="0"/>
              </a:rPr>
              <a:t>application for </a:t>
            </a:r>
            <a:r>
              <a:rPr lang="en-US" sz="2400" b="1" dirty="0" smtClean="0">
                <a:cs typeface="Arial" panose="020B0604020202020204" pitchFamily="34" charset="0"/>
              </a:rPr>
              <a:t>different</a:t>
            </a:r>
            <a:r>
              <a:rPr lang="en-US" sz="2400" dirty="0" smtClean="0">
                <a:cs typeface="Arial" panose="020B0604020202020204" pitchFamily="34" charset="0"/>
              </a:rPr>
              <a:t> scholarships</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
        <p:nvSpPr>
          <p:cNvPr id="22" name="Down Arrow 21"/>
          <p:cNvSpPr/>
          <p:nvPr/>
        </p:nvSpPr>
        <p:spPr>
          <a:xfrm>
            <a:off x="7671261" y="5884506"/>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Down Arrow 22"/>
          <p:cNvSpPr/>
          <p:nvPr/>
        </p:nvSpPr>
        <p:spPr>
          <a:xfrm>
            <a:off x="8915400" y="5884506"/>
            <a:ext cx="304801" cy="381000"/>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691474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4031873"/>
          </a:xfrm>
          <a:prstGeom prst="rect">
            <a:avLst/>
          </a:prstGeom>
          <a:noFill/>
        </p:spPr>
        <p:txBody>
          <a:bodyPr wrap="square" rtlCol="0">
            <a:spAutoFit/>
          </a:bodyPr>
          <a:lstStyle/>
          <a:p>
            <a:r>
              <a:rPr lang="en-US" sz="4000" b="1" dirty="0" smtClean="0">
                <a:cs typeface="Arial" panose="020B0604020202020204" pitchFamily="34" charset="0"/>
              </a:rPr>
              <a:t>Rank – Repeat – Email when done</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Continue the recommend and rank process until all scholarships assigned </a:t>
            </a:r>
            <a:br>
              <a:rPr lang="en-US" sz="2400" dirty="0" smtClean="0">
                <a:cs typeface="Arial" panose="020B0604020202020204" pitchFamily="34" charset="0"/>
              </a:rPr>
            </a:br>
            <a:r>
              <a:rPr lang="en-US" sz="2400" dirty="0" smtClean="0">
                <a:cs typeface="Arial" panose="020B0604020202020204" pitchFamily="34" charset="0"/>
              </a:rPr>
              <a:t>to your review group are completed</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Contact </a:t>
            </a:r>
            <a:r>
              <a:rPr lang="en-US" sz="2400" dirty="0" smtClean="0">
                <a:cs typeface="Arial" panose="020B0604020202020204" pitchFamily="34" charset="0"/>
                <a:hlinkClick r:id="rId3"/>
              </a:rPr>
              <a:t>cwiemers@gips.org</a:t>
            </a:r>
            <a:r>
              <a:rPr lang="en-US" sz="2400" dirty="0" smtClean="0">
                <a:cs typeface="Arial" panose="020B0604020202020204" pitchFamily="34" charset="0"/>
              </a:rPr>
              <a:t> when you are satisfied with your rankings</a:t>
            </a:r>
          </a:p>
          <a:p>
            <a:pPr marL="800100" lvl="1" indent="-342900">
              <a:buFont typeface="Arial" panose="020B0604020202020204" pitchFamily="34" charset="0"/>
              <a:buChar char="•"/>
            </a:pPr>
            <a:endParaRPr lang="en-US" sz="2400" dirty="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The ranking selections for the entire review group are combined and used</a:t>
            </a:r>
            <a:br>
              <a:rPr lang="en-US" sz="2400" dirty="0" smtClean="0">
                <a:cs typeface="Arial" panose="020B0604020202020204" pitchFamily="34" charset="0"/>
              </a:rPr>
            </a:br>
            <a:r>
              <a:rPr lang="en-US" sz="2400" dirty="0" smtClean="0">
                <a:cs typeface="Arial" panose="020B0604020202020204" pitchFamily="34" charset="0"/>
              </a:rPr>
              <a:t>at the Allocation Committee Meeting to select scholarship finalists</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449795">
            <a:off x="3216129" y="5295505"/>
            <a:ext cx="1401410" cy="140141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864186">
            <a:off x="1146704" y="5272291"/>
            <a:ext cx="1401410" cy="140141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55625">
            <a:off x="5316704" y="5295505"/>
            <a:ext cx="1401410" cy="1401410"/>
          </a:xfrm>
          <a:prstGeom prst="rect">
            <a:avLst/>
          </a:prstGeom>
        </p:spPr>
      </p:pic>
    </p:spTree>
    <p:extLst>
      <p:ext uri="{BB962C8B-B14F-4D97-AF65-F5344CB8AC3E}">
        <p14:creationId xmlns:p14="http://schemas.microsoft.com/office/powerpoint/2010/main" val="38499128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Recommend and Rank</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Questions?</a:t>
            </a:r>
            <a:br>
              <a:rPr lang="en-US" sz="2400" dirty="0" smtClean="0">
                <a:cs typeface="Arial" panose="020B0604020202020204" pitchFamily="34" charset="0"/>
              </a:rPr>
            </a:b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Application example</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8" name="Group 7"/>
          <p:cNvGrpSpPr/>
          <p:nvPr/>
        </p:nvGrpSpPr>
        <p:grpSpPr>
          <a:xfrm>
            <a:off x="4419600" y="1371600"/>
            <a:ext cx="4624649" cy="4508927"/>
            <a:chOff x="7033951" y="641136"/>
            <a:chExt cx="4624649" cy="4508927"/>
          </a:xfrm>
        </p:grpSpPr>
        <p:sp>
          <p:nvSpPr>
            <p:cNvPr id="9" name="TextBox 8"/>
            <p:cNvSpPr txBox="1"/>
            <p:nvPr/>
          </p:nvSpPr>
          <p:spPr>
            <a:xfrm>
              <a:off x="7924800" y="641136"/>
              <a:ext cx="1828799" cy="4508927"/>
            </a:xfrm>
            <a:prstGeom prst="rect">
              <a:avLst/>
            </a:prstGeom>
            <a:noFill/>
          </p:spPr>
          <p:txBody>
            <a:bodyPr wrap="square" rtlCol="0">
              <a:spAutoFit/>
            </a:bodyPr>
            <a:lstStyle/>
            <a:p>
              <a:r>
                <a:rPr lang="en-US" sz="28700" b="1" dirty="0" smtClean="0">
                  <a:solidFill>
                    <a:srgbClr val="78BE20"/>
                  </a:solidFill>
                  <a:latin typeface="+mj-lt"/>
                </a:rPr>
                <a:t>?</a:t>
              </a:r>
              <a:endParaRPr lang="en-US" sz="28700" b="1" dirty="0">
                <a:solidFill>
                  <a:srgbClr val="78BE20"/>
                </a:solidFill>
                <a:latin typeface="+mj-lt"/>
              </a:endParaRPr>
            </a:p>
          </p:txBody>
        </p:sp>
        <p:sp>
          <p:nvSpPr>
            <p:cNvPr id="11" name="TextBox 10"/>
            <p:cNvSpPr txBox="1"/>
            <p:nvPr/>
          </p:nvSpPr>
          <p:spPr>
            <a:xfrm>
              <a:off x="9525000" y="2339534"/>
              <a:ext cx="2133600" cy="2646878"/>
            </a:xfrm>
            <a:prstGeom prst="rect">
              <a:avLst/>
            </a:prstGeom>
            <a:noFill/>
          </p:spPr>
          <p:txBody>
            <a:bodyPr wrap="square" rtlCol="0">
              <a:spAutoFit/>
            </a:bodyPr>
            <a:lstStyle/>
            <a:p>
              <a:r>
                <a:rPr lang="en-US" sz="16600" b="1" dirty="0" smtClean="0">
                  <a:solidFill>
                    <a:srgbClr val="78BE20"/>
                  </a:solidFill>
                </a:rPr>
                <a:t>?</a:t>
              </a:r>
              <a:endParaRPr lang="en-US" sz="16600" b="1" dirty="0">
                <a:solidFill>
                  <a:srgbClr val="78BE20"/>
                </a:solidFill>
              </a:endParaRPr>
            </a:p>
          </p:txBody>
        </p:sp>
        <p:sp>
          <p:nvSpPr>
            <p:cNvPr id="13" name="TextBox 12"/>
            <p:cNvSpPr txBox="1"/>
            <p:nvPr/>
          </p:nvSpPr>
          <p:spPr>
            <a:xfrm>
              <a:off x="7033951" y="1828800"/>
              <a:ext cx="1172095" cy="2646878"/>
            </a:xfrm>
            <a:prstGeom prst="rect">
              <a:avLst/>
            </a:prstGeom>
            <a:noFill/>
          </p:spPr>
          <p:txBody>
            <a:bodyPr wrap="square" rtlCol="0">
              <a:spAutoFit/>
            </a:bodyPr>
            <a:lstStyle/>
            <a:p>
              <a:r>
                <a:rPr lang="en-US" sz="16600" dirty="0" smtClean="0">
                  <a:solidFill>
                    <a:srgbClr val="78BE20"/>
                  </a:solidFill>
                  <a:latin typeface="+mj-lt"/>
                </a:rPr>
                <a:t>?</a:t>
              </a:r>
              <a:endParaRPr lang="en-US" sz="16600" dirty="0">
                <a:solidFill>
                  <a:srgbClr val="78BE20"/>
                </a:solidFill>
                <a:latin typeface="+mj-lt"/>
              </a:endParaRPr>
            </a:p>
          </p:txBody>
        </p:sp>
      </p:grpSp>
    </p:spTree>
    <p:extLst>
      <p:ext uri="{BB962C8B-B14F-4D97-AF65-F5344CB8AC3E}">
        <p14:creationId xmlns:p14="http://schemas.microsoft.com/office/powerpoint/2010/main" val="181002012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725" b="30914"/>
          <a:stretch/>
        </p:blipFill>
        <p:spPr>
          <a:xfrm>
            <a:off x="-10668" y="1017620"/>
            <a:ext cx="6030468" cy="5882483"/>
          </a:xfrm>
          <a:prstGeom prst="rect">
            <a:avLst/>
          </a:prstGeom>
        </p:spPr>
      </p:pic>
      <p:sp>
        <p:nvSpPr>
          <p:cNvPr id="3" name="TextBox 2"/>
          <p:cNvSpPr txBox="1"/>
          <p:nvPr/>
        </p:nvSpPr>
        <p:spPr>
          <a:xfrm>
            <a:off x="152400" y="2758532"/>
            <a:ext cx="12039600" cy="2400657"/>
          </a:xfrm>
          <a:prstGeom prst="rect">
            <a:avLst/>
          </a:prstGeom>
          <a:noFill/>
        </p:spPr>
        <p:txBody>
          <a:bodyPr wrap="square" rtlCol="0">
            <a:spAutoFit/>
          </a:bodyPr>
          <a:lstStyle/>
          <a:p>
            <a:pPr>
              <a:lnSpc>
                <a:spcPct val="150000"/>
              </a:lnSpc>
            </a:pPr>
            <a:r>
              <a:rPr lang="en-US" sz="6000" b="1" dirty="0">
                <a:solidFill>
                  <a:srgbClr val="8064A2">
                    <a:lumMod val="50000"/>
                  </a:srgbClr>
                </a:solidFill>
                <a:effectLst>
                  <a:outerShdw blurRad="38100" dist="38100" dir="2700000" algn="tl">
                    <a:srgbClr val="000000">
                      <a:alpha val="43137"/>
                    </a:srgbClr>
                  </a:outerShdw>
                </a:effectLst>
              </a:rPr>
              <a:t> </a:t>
            </a:r>
          </a:p>
          <a:p>
            <a:r>
              <a:rPr lang="en-US" sz="6000" b="1" dirty="0" smtClean="0"/>
              <a:t>Merit and Obstacle Rubrics</a:t>
            </a:r>
            <a:endParaRPr lang="en-US" sz="6000" b="1" dirty="0"/>
          </a:p>
        </p:txBody>
      </p:sp>
    </p:spTree>
    <p:extLst>
      <p:ext uri="{BB962C8B-B14F-4D97-AF65-F5344CB8AC3E}">
        <p14:creationId xmlns:p14="http://schemas.microsoft.com/office/powerpoint/2010/main" val="413901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3664" y="1473487"/>
            <a:ext cx="11888336" cy="3662541"/>
          </a:xfrm>
          <a:prstGeom prst="rect">
            <a:avLst/>
          </a:prstGeom>
          <a:noFill/>
        </p:spPr>
        <p:txBody>
          <a:bodyPr wrap="square" rtlCol="0">
            <a:spAutoFit/>
          </a:bodyPr>
          <a:lstStyle/>
          <a:p>
            <a:r>
              <a:rPr lang="en-US" sz="4000" b="1" dirty="0">
                <a:cs typeface="Arial" panose="020B0604020202020204" pitchFamily="34" charset="0"/>
              </a:rPr>
              <a:t>How to start?</a:t>
            </a:r>
          </a:p>
          <a:p>
            <a:pPr lvl="1"/>
            <a:endParaRPr lang="en-US" sz="2400" dirty="0" smtClean="0"/>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Log into your reviewer account</a:t>
            </a:r>
            <a:r>
              <a:rPr lang="en-US" sz="2400" b="1" dirty="0" smtClean="0">
                <a:solidFill>
                  <a:srgbClr val="78BE20"/>
                </a:solidFill>
                <a:cs typeface="Arial" panose="020B0604020202020204" pitchFamily="34" charset="0"/>
              </a:rPr>
              <a:t/>
            </a:r>
            <a:br>
              <a:rPr lang="en-US" sz="2400" b="1" dirty="0" smtClean="0">
                <a:solidFill>
                  <a:srgbClr val="78BE20"/>
                </a:solidFill>
                <a:cs typeface="Arial" panose="020B0604020202020204" pitchFamily="34" charset="0"/>
              </a:rPr>
            </a:br>
            <a:r>
              <a:rPr lang="en-US" sz="2400" b="1" dirty="0" smtClean="0">
                <a:cs typeface="Arial" panose="020B0604020202020204" pitchFamily="34" charset="0"/>
              </a:rPr>
              <a:t>Username: </a:t>
            </a:r>
            <a:r>
              <a:rPr lang="en-US" sz="2400" b="1" dirty="0" smtClean="0">
                <a:solidFill>
                  <a:srgbClr val="78BE20"/>
                </a:solidFill>
                <a:cs typeface="Arial" panose="020B0604020202020204" pitchFamily="34" charset="0"/>
              </a:rPr>
              <a:t>your full email address</a:t>
            </a:r>
            <a:r>
              <a:rPr lang="en-US" sz="2400" b="1" dirty="0" smtClean="0">
                <a:cs typeface="Arial" panose="020B0604020202020204" pitchFamily="34" charset="0"/>
              </a:rPr>
              <a:t/>
            </a:r>
            <a:br>
              <a:rPr lang="en-US" sz="2400" b="1" dirty="0" smtClean="0">
                <a:cs typeface="Arial" panose="020B0604020202020204" pitchFamily="34" charset="0"/>
              </a:rPr>
            </a:br>
            <a:r>
              <a:rPr lang="en-US" sz="2400" b="1" dirty="0" smtClean="0">
                <a:cs typeface="Arial" panose="020B0604020202020204" pitchFamily="34" charset="0"/>
              </a:rPr>
              <a:t>Password: </a:t>
            </a:r>
            <a:r>
              <a:rPr lang="en-US" sz="2400" b="1" dirty="0" smtClean="0">
                <a:solidFill>
                  <a:srgbClr val="78BE20"/>
                </a:solidFill>
                <a:cs typeface="Arial" panose="020B0604020202020204" pitchFamily="34" charset="0"/>
              </a:rPr>
              <a:t>review</a:t>
            </a:r>
            <a:br>
              <a:rPr lang="en-US" sz="2400" b="1" dirty="0" smtClean="0">
                <a:solidFill>
                  <a:srgbClr val="78BE20"/>
                </a:solidFill>
                <a:cs typeface="Arial" panose="020B0604020202020204" pitchFamily="34" charset="0"/>
              </a:rPr>
            </a:br>
            <a:endParaRPr lang="en-US" sz="2400" b="1" dirty="0" smtClean="0">
              <a:solidFill>
                <a:srgbClr val="78BE20"/>
              </a:solidFill>
              <a:cs typeface="Arial" panose="020B0604020202020204" pitchFamily="34" charset="0"/>
            </a:endParaRPr>
          </a:p>
          <a:p>
            <a:pPr marL="800100" lvl="1" indent="-342900">
              <a:buFont typeface="Arial" panose="020B0604020202020204" pitchFamily="34" charset="0"/>
              <a:buChar char="•"/>
            </a:pPr>
            <a:endParaRPr lang="en-US" sz="2400" b="1" dirty="0">
              <a:cs typeface="Arial" panose="020B0604020202020204" pitchFamily="34" charset="0"/>
            </a:endParaRPr>
          </a:p>
          <a:p>
            <a:pPr lvl="1"/>
            <a:endParaRPr lang="en-US" sz="2400" dirty="0"/>
          </a:p>
        </p:txBody>
      </p:sp>
      <p:grpSp>
        <p:nvGrpSpPr>
          <p:cNvPr id="5" name="Group 4"/>
          <p:cNvGrpSpPr/>
          <p:nvPr/>
        </p:nvGrpSpPr>
        <p:grpSpPr>
          <a:xfrm>
            <a:off x="-8313" y="0"/>
            <a:ext cx="12208625" cy="884202"/>
            <a:chOff x="-8313" y="0"/>
            <a:chExt cx="12208625" cy="884202"/>
          </a:xfrm>
        </p:grpSpPr>
        <p:sp>
          <p:nvSpPr>
            <p:cNvPr id="6" name="Rectangle 5"/>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9" name="Straight Connector 8"/>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303714" y="152400"/>
            <a:ext cx="83736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362200"/>
            <a:ext cx="2667000" cy="26670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308324"/>
          </a:xfrm>
          <a:prstGeom prst="rect">
            <a:avLst/>
          </a:prstGeom>
          <a:noFill/>
        </p:spPr>
        <p:txBody>
          <a:bodyPr wrap="square" rtlCol="0">
            <a:spAutoFit/>
          </a:bodyPr>
          <a:lstStyle/>
          <a:p>
            <a:r>
              <a:rPr lang="en-US" sz="4000" b="1" dirty="0" smtClean="0">
                <a:cs typeface="Arial" panose="020B0604020202020204" pitchFamily="34" charset="0"/>
              </a:rPr>
              <a:t>Merit Rubric</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A numeric value associated with high school performance</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2" name="Group 1"/>
          <p:cNvGrpSpPr/>
          <p:nvPr/>
        </p:nvGrpSpPr>
        <p:grpSpPr>
          <a:xfrm>
            <a:off x="1159626" y="3724390"/>
            <a:ext cx="8441574" cy="3057410"/>
            <a:chOff x="617913" y="3762489"/>
            <a:chExt cx="8441574" cy="3057410"/>
          </a:xfrm>
          <a:effectLst>
            <a:outerShdw blurRad="50800" dist="38100" dir="2700000" algn="tl" rotWithShape="0">
              <a:prstClr val="black">
                <a:alpha val="40000"/>
              </a:prstClr>
            </a:outerShdw>
          </a:effectLst>
        </p:grpSpPr>
        <p:pic>
          <p:nvPicPr>
            <p:cNvPr id="19" name="Picture 18"/>
            <p:cNvPicPr>
              <a:picLocks noChangeAspect="1"/>
            </p:cNvPicPr>
            <p:nvPr/>
          </p:nvPicPr>
          <p:blipFill rotWithShape="1">
            <a:blip r:embed="rId3"/>
            <a:srcRect r="6786"/>
            <a:stretch/>
          </p:blipFill>
          <p:spPr>
            <a:xfrm>
              <a:off x="617913" y="3762490"/>
              <a:ext cx="8373687" cy="3057409"/>
            </a:xfrm>
            <a:prstGeom prst="rect">
              <a:avLst/>
            </a:prstGeom>
          </p:spPr>
        </p:pic>
        <p:pic>
          <p:nvPicPr>
            <p:cNvPr id="20" name="Picture 19"/>
            <p:cNvPicPr>
              <a:picLocks noChangeAspect="1"/>
            </p:cNvPicPr>
            <p:nvPr/>
          </p:nvPicPr>
          <p:blipFill rotWithShape="1">
            <a:blip r:embed="rId3"/>
            <a:srcRect l="27992"/>
            <a:stretch/>
          </p:blipFill>
          <p:spPr>
            <a:xfrm>
              <a:off x="2590800" y="3762489"/>
              <a:ext cx="6468687" cy="3057409"/>
            </a:xfrm>
            <a:prstGeom prst="rect">
              <a:avLst/>
            </a:prstGeom>
          </p:spPr>
        </p:pic>
      </p:grpSp>
      <p:sp>
        <p:nvSpPr>
          <p:cNvPr id="21" name="Down Arrow 20"/>
          <p:cNvSpPr/>
          <p:nvPr/>
        </p:nvSpPr>
        <p:spPr>
          <a:xfrm>
            <a:off x="5562600" y="3129627"/>
            <a:ext cx="304801" cy="68037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446718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3" name="Picture 2"/>
          <p:cNvPicPr>
            <a:picLocks noChangeAspect="1"/>
          </p:cNvPicPr>
          <p:nvPr/>
        </p:nvPicPr>
        <p:blipFill>
          <a:blip r:embed="rId3"/>
          <a:stretch>
            <a:fillRect/>
          </a:stretch>
        </p:blipFill>
        <p:spPr>
          <a:xfrm>
            <a:off x="1160923" y="1524000"/>
            <a:ext cx="6078077" cy="4212763"/>
          </a:xfrm>
          <a:prstGeom prst="rect">
            <a:avLst/>
          </a:prstGeom>
        </p:spPr>
      </p:pic>
      <p:pic>
        <p:nvPicPr>
          <p:cNvPr id="13" name="Picture 12"/>
          <p:cNvPicPr>
            <a:picLocks noChangeAspect="1"/>
          </p:cNvPicPr>
          <p:nvPr/>
        </p:nvPicPr>
        <p:blipFill>
          <a:blip r:embed="rId4"/>
          <a:stretch>
            <a:fillRect/>
          </a:stretch>
        </p:blipFill>
        <p:spPr>
          <a:xfrm>
            <a:off x="7277535" y="3352800"/>
            <a:ext cx="2323665" cy="2067225"/>
          </a:xfrm>
          <a:prstGeom prst="rect">
            <a:avLst/>
          </a:prstGeom>
        </p:spPr>
      </p:pic>
    </p:spTree>
    <p:extLst>
      <p:ext uri="{BB962C8B-B14F-4D97-AF65-F5344CB8AC3E}">
        <p14:creationId xmlns:p14="http://schemas.microsoft.com/office/powerpoint/2010/main" val="12468096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2308324"/>
          </a:xfrm>
          <a:prstGeom prst="rect">
            <a:avLst/>
          </a:prstGeom>
          <a:noFill/>
        </p:spPr>
        <p:txBody>
          <a:bodyPr wrap="square" rtlCol="0">
            <a:spAutoFit/>
          </a:bodyPr>
          <a:lstStyle/>
          <a:p>
            <a:r>
              <a:rPr lang="en-US" sz="4000" b="1" dirty="0" smtClean="0">
                <a:cs typeface="Arial" panose="020B0604020202020204" pitchFamily="34" charset="0"/>
              </a:rPr>
              <a:t>Obstacle Rubric</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A numeric value measuring different obstacles</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grpSp>
        <p:nvGrpSpPr>
          <p:cNvPr id="2" name="Group 1"/>
          <p:cNvGrpSpPr/>
          <p:nvPr/>
        </p:nvGrpSpPr>
        <p:grpSpPr>
          <a:xfrm>
            <a:off x="1159626" y="3724390"/>
            <a:ext cx="8441574" cy="3057410"/>
            <a:chOff x="617913" y="3762489"/>
            <a:chExt cx="8441574" cy="3057410"/>
          </a:xfrm>
        </p:grpSpPr>
        <p:pic>
          <p:nvPicPr>
            <p:cNvPr id="19" name="Picture 18"/>
            <p:cNvPicPr>
              <a:picLocks noChangeAspect="1"/>
            </p:cNvPicPr>
            <p:nvPr/>
          </p:nvPicPr>
          <p:blipFill rotWithShape="1">
            <a:blip r:embed="rId3"/>
            <a:srcRect r="6786"/>
            <a:stretch/>
          </p:blipFill>
          <p:spPr>
            <a:xfrm>
              <a:off x="617913" y="3762490"/>
              <a:ext cx="8373687" cy="3057409"/>
            </a:xfrm>
            <a:prstGeom prst="rect">
              <a:avLst/>
            </a:prstGeom>
          </p:spPr>
        </p:pic>
        <p:pic>
          <p:nvPicPr>
            <p:cNvPr id="20" name="Picture 19"/>
            <p:cNvPicPr>
              <a:picLocks noChangeAspect="1"/>
            </p:cNvPicPr>
            <p:nvPr/>
          </p:nvPicPr>
          <p:blipFill rotWithShape="1">
            <a:blip r:embed="rId3"/>
            <a:srcRect l="27992"/>
            <a:stretch/>
          </p:blipFill>
          <p:spPr>
            <a:xfrm>
              <a:off x="2590800" y="3762489"/>
              <a:ext cx="6468687" cy="3057409"/>
            </a:xfrm>
            <a:prstGeom prst="rect">
              <a:avLst/>
            </a:prstGeom>
          </p:spPr>
        </p:pic>
      </p:grpSp>
      <p:grpSp>
        <p:nvGrpSpPr>
          <p:cNvPr id="3" name="Group 2"/>
          <p:cNvGrpSpPr/>
          <p:nvPr/>
        </p:nvGrpSpPr>
        <p:grpSpPr>
          <a:xfrm>
            <a:off x="1165168" y="3748560"/>
            <a:ext cx="8441574" cy="2966496"/>
            <a:chOff x="617913" y="3853403"/>
            <a:chExt cx="8441574" cy="2966496"/>
          </a:xfrm>
          <a:effectLst>
            <a:outerShdw blurRad="50800" dist="38100" dir="2700000" algn="tl" rotWithShape="0">
              <a:prstClr val="black">
                <a:alpha val="40000"/>
              </a:prstClr>
            </a:outerShdw>
          </a:effectLst>
        </p:grpSpPr>
        <p:pic>
          <p:nvPicPr>
            <p:cNvPr id="13" name="Picture 12"/>
            <p:cNvPicPr>
              <a:picLocks noChangeAspect="1"/>
            </p:cNvPicPr>
            <p:nvPr/>
          </p:nvPicPr>
          <p:blipFill rotWithShape="1">
            <a:blip r:embed="rId4"/>
            <a:srcRect r="6786"/>
            <a:stretch/>
          </p:blipFill>
          <p:spPr>
            <a:xfrm>
              <a:off x="617913" y="3853403"/>
              <a:ext cx="8373687" cy="2966496"/>
            </a:xfrm>
            <a:prstGeom prst="rect">
              <a:avLst/>
            </a:prstGeom>
          </p:spPr>
        </p:pic>
        <p:pic>
          <p:nvPicPr>
            <p:cNvPr id="18" name="Picture 17"/>
            <p:cNvPicPr>
              <a:picLocks noChangeAspect="1"/>
            </p:cNvPicPr>
            <p:nvPr/>
          </p:nvPicPr>
          <p:blipFill rotWithShape="1">
            <a:blip r:embed="rId4"/>
            <a:srcRect l="27144"/>
            <a:stretch/>
          </p:blipFill>
          <p:spPr>
            <a:xfrm>
              <a:off x="2514600" y="3853403"/>
              <a:ext cx="6544887" cy="2966496"/>
            </a:xfrm>
            <a:prstGeom prst="rect">
              <a:avLst/>
            </a:prstGeom>
          </p:spPr>
        </p:pic>
      </p:grpSp>
      <p:sp>
        <p:nvSpPr>
          <p:cNvPr id="21" name="Down Arrow 20"/>
          <p:cNvSpPr/>
          <p:nvPr/>
        </p:nvSpPr>
        <p:spPr>
          <a:xfrm>
            <a:off x="6247832" y="3123535"/>
            <a:ext cx="304801" cy="680373"/>
          </a:xfrm>
          <a:prstGeom prst="downArrow">
            <a:avLst/>
          </a:prstGeom>
          <a:gradFill flip="none" rotWithShape="1">
            <a:gsLst>
              <a:gs pos="0">
                <a:srgbClr val="78BE20">
                  <a:shade val="30000"/>
                  <a:satMod val="115000"/>
                </a:srgbClr>
              </a:gs>
              <a:gs pos="50000">
                <a:srgbClr val="78BE20">
                  <a:shade val="67500"/>
                  <a:satMod val="115000"/>
                </a:srgbClr>
              </a:gs>
              <a:gs pos="100000">
                <a:srgbClr val="78BE20">
                  <a:shade val="100000"/>
                  <a:satMod val="115000"/>
                </a:srgbClr>
              </a:gs>
            </a:gsLst>
            <a:lin ang="5400000" scaled="1"/>
            <a:tileRect/>
          </a:gra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25643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3000" y="1881034"/>
            <a:ext cx="5691188" cy="4284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7554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725" b="30914"/>
          <a:stretch/>
        </p:blipFill>
        <p:spPr>
          <a:xfrm>
            <a:off x="-10668" y="1017620"/>
            <a:ext cx="6030468" cy="5882483"/>
          </a:xfrm>
          <a:prstGeom prst="rect">
            <a:avLst/>
          </a:prstGeom>
        </p:spPr>
      </p:pic>
      <p:sp>
        <p:nvSpPr>
          <p:cNvPr id="3" name="TextBox 2"/>
          <p:cNvSpPr txBox="1"/>
          <p:nvPr/>
        </p:nvSpPr>
        <p:spPr>
          <a:xfrm>
            <a:off x="152400" y="2758532"/>
            <a:ext cx="12039600" cy="2400657"/>
          </a:xfrm>
          <a:prstGeom prst="rect">
            <a:avLst/>
          </a:prstGeom>
          <a:noFill/>
        </p:spPr>
        <p:txBody>
          <a:bodyPr wrap="square" rtlCol="0">
            <a:spAutoFit/>
          </a:bodyPr>
          <a:lstStyle/>
          <a:p>
            <a:pPr>
              <a:lnSpc>
                <a:spcPct val="150000"/>
              </a:lnSpc>
            </a:pPr>
            <a:r>
              <a:rPr lang="en-US" sz="6000" b="1" dirty="0">
                <a:solidFill>
                  <a:srgbClr val="8064A2">
                    <a:lumMod val="50000"/>
                  </a:srgbClr>
                </a:solidFill>
                <a:effectLst>
                  <a:outerShdw blurRad="38100" dist="38100" dir="2700000" algn="tl">
                    <a:srgbClr val="000000">
                      <a:alpha val="43137"/>
                    </a:srgbClr>
                  </a:outerShdw>
                </a:effectLst>
              </a:rPr>
              <a:t> </a:t>
            </a:r>
          </a:p>
          <a:p>
            <a:r>
              <a:rPr lang="en-US" sz="6000" b="1" dirty="0" smtClean="0"/>
              <a:t>What happens after the review?</a:t>
            </a:r>
            <a:endParaRPr lang="en-US" sz="6000" b="1" dirty="0"/>
          </a:p>
        </p:txBody>
      </p:sp>
    </p:spTree>
    <p:extLst>
      <p:ext uri="{BB962C8B-B14F-4D97-AF65-F5344CB8AC3E}">
        <p14:creationId xmlns:p14="http://schemas.microsoft.com/office/powerpoint/2010/main" val="657957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4185761"/>
          </a:xfrm>
          <a:prstGeom prst="rect">
            <a:avLst/>
          </a:prstGeom>
          <a:noFill/>
        </p:spPr>
        <p:txBody>
          <a:bodyPr wrap="square" rtlCol="0">
            <a:spAutoFit/>
          </a:bodyPr>
          <a:lstStyle/>
          <a:p>
            <a:r>
              <a:rPr lang="en-US" sz="4000" b="1" dirty="0" smtClean="0">
                <a:cs typeface="Arial" panose="020B0604020202020204" pitchFamily="34" charset="0"/>
              </a:rPr>
              <a:t>Allocation Committee</a:t>
            </a:r>
            <a:endParaRPr lang="en-US" sz="4000" b="1" dirty="0">
              <a:cs typeface="Arial" panose="020B0604020202020204" pitchFamily="34" charset="0"/>
            </a:endParaRPr>
          </a:p>
          <a:p>
            <a:pPr lvl="1"/>
            <a:endParaRPr lang="en-US" dirty="0"/>
          </a:p>
          <a:p>
            <a:pPr marL="800100" lvl="1" indent="-342900">
              <a:buFont typeface="Arial" panose="020B0604020202020204" pitchFamily="34" charset="0"/>
              <a:buChar char="•"/>
            </a:pPr>
            <a:r>
              <a:rPr lang="en-US" sz="2400" dirty="0" smtClean="0">
                <a:cs typeface="Arial" panose="020B0604020202020204" pitchFamily="34" charset="0"/>
              </a:rPr>
              <a:t>Reviewer Team rankings are combined</a:t>
            </a:r>
            <a:br>
              <a:rPr lang="en-US" sz="2400" dirty="0" smtClean="0">
                <a:cs typeface="Arial" panose="020B0604020202020204" pitchFamily="34" charset="0"/>
              </a:rPr>
            </a:br>
            <a:endParaRPr lang="en-US" sz="1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Team rankings are used at the Allocation Committee meeting</a:t>
            </a:r>
          </a:p>
          <a:p>
            <a:pPr lvl="1"/>
            <a:r>
              <a:rPr lang="en-US" sz="1400" dirty="0" smtClean="0">
                <a:cs typeface="Arial" panose="020B0604020202020204" pitchFamily="34" charset="0"/>
              </a:rPr>
              <a:t> </a:t>
            </a:r>
            <a:endParaRPr lang="en-US" sz="1400" dirty="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Still a blind review process</a:t>
            </a:r>
            <a:br>
              <a:rPr lang="en-US" sz="2400" dirty="0" smtClean="0">
                <a:cs typeface="Arial" panose="020B0604020202020204" pitchFamily="34" charset="0"/>
              </a:rPr>
            </a:br>
            <a:endParaRPr lang="en-US" sz="1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Committee ensures a few students do not receive the majority of the</a:t>
            </a:r>
            <a:br>
              <a:rPr lang="en-US" sz="2400" dirty="0" smtClean="0">
                <a:cs typeface="Arial" panose="020B0604020202020204" pitchFamily="34" charset="0"/>
              </a:rPr>
            </a:br>
            <a:r>
              <a:rPr lang="en-US" sz="2400" dirty="0" smtClean="0">
                <a:cs typeface="Arial" panose="020B0604020202020204" pitchFamily="34" charset="0"/>
              </a:rPr>
              <a:t>scholarship offers</a:t>
            </a:r>
            <a:br>
              <a:rPr lang="en-US" sz="2400" dirty="0" smtClean="0">
                <a:cs typeface="Arial" panose="020B0604020202020204" pitchFamily="34" charset="0"/>
              </a:rPr>
            </a:br>
            <a:endParaRPr lang="en-US" sz="14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Scholarship offer list created</a:t>
            </a: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5638800"/>
            <a:ext cx="6446520" cy="1139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19384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570208"/>
          </a:xfrm>
          <a:prstGeom prst="rect">
            <a:avLst/>
          </a:prstGeom>
          <a:noFill/>
        </p:spPr>
        <p:txBody>
          <a:bodyPr wrap="square" rtlCol="0">
            <a:spAutoFit/>
          </a:bodyPr>
          <a:lstStyle/>
          <a:p>
            <a:r>
              <a:rPr lang="en-US" sz="4000" b="1" dirty="0" smtClean="0">
                <a:cs typeface="Arial" panose="020B0604020202020204" pitchFamily="34" charset="0"/>
              </a:rPr>
              <a:t>Offer Letters</a:t>
            </a:r>
            <a:endParaRPr lang="en-US" sz="4000" b="1" dirty="0">
              <a:cs typeface="Arial" panose="020B0604020202020204" pitchFamily="34" charset="0"/>
            </a:endParaRPr>
          </a:p>
          <a:p>
            <a:pPr lvl="1"/>
            <a:endParaRPr lang="en-US" dirty="0"/>
          </a:p>
          <a:p>
            <a:pPr marL="800100" lvl="1" indent="-342900">
              <a:buFont typeface="Arial" panose="020B0604020202020204" pitchFamily="34" charset="0"/>
              <a:buChar char="•"/>
            </a:pPr>
            <a:r>
              <a:rPr lang="en-US" sz="2400" dirty="0" smtClean="0">
                <a:cs typeface="Arial" panose="020B0604020202020204" pitchFamily="34" charset="0"/>
              </a:rPr>
              <a:t>Scholarship offer letters are mailed to students</a:t>
            </a:r>
            <a:br>
              <a:rPr lang="en-US" sz="2400" dirty="0" smtClean="0">
                <a:cs typeface="Arial" panose="020B0604020202020204" pitchFamily="34" charset="0"/>
              </a:rPr>
            </a:br>
            <a:endParaRPr lang="en-US" sz="16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Students determine if they will accept/decline offers</a:t>
            </a:r>
          </a:p>
          <a:p>
            <a:pPr lvl="1"/>
            <a:r>
              <a:rPr lang="en-US" sz="1600" dirty="0" smtClean="0">
                <a:cs typeface="Arial" panose="020B0604020202020204" pitchFamily="34" charset="0"/>
              </a:rPr>
              <a:t> </a:t>
            </a:r>
            <a:endParaRPr lang="en-US" sz="1600" dirty="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Offer letters signed and returned to GIPS Foundation</a:t>
            </a:r>
            <a:br>
              <a:rPr lang="en-US" sz="2400" dirty="0" smtClean="0">
                <a:cs typeface="Arial" panose="020B0604020202020204" pitchFamily="34" charset="0"/>
              </a:rPr>
            </a:br>
            <a:endParaRPr lang="en-US" sz="16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If offer is declined, second offer letter sent to alternate</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extLst>
      <p:ext uri="{BB962C8B-B14F-4D97-AF65-F5344CB8AC3E}">
        <p14:creationId xmlns:p14="http://schemas.microsoft.com/office/powerpoint/2010/main" val="303932337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570208"/>
          </a:xfrm>
          <a:prstGeom prst="rect">
            <a:avLst/>
          </a:prstGeom>
          <a:noFill/>
        </p:spPr>
        <p:txBody>
          <a:bodyPr wrap="square" rtlCol="0">
            <a:spAutoFit/>
          </a:bodyPr>
          <a:lstStyle/>
          <a:p>
            <a:r>
              <a:rPr lang="en-US" sz="4000" b="1" dirty="0" smtClean="0">
                <a:cs typeface="Arial" panose="020B0604020202020204" pitchFamily="34" charset="0"/>
              </a:rPr>
              <a:t>Celebrate!</a:t>
            </a:r>
            <a:endParaRPr lang="en-US" sz="4000" b="1" dirty="0">
              <a:cs typeface="Arial" panose="020B0604020202020204" pitchFamily="34" charset="0"/>
            </a:endParaRPr>
          </a:p>
          <a:p>
            <a:pPr lvl="1"/>
            <a:endParaRPr lang="en-US" dirty="0"/>
          </a:p>
          <a:p>
            <a:pPr marL="800100" lvl="1" indent="-342900">
              <a:buFont typeface="Arial" panose="020B0604020202020204" pitchFamily="34" charset="0"/>
              <a:buChar char="•"/>
            </a:pPr>
            <a:r>
              <a:rPr lang="en-US" sz="2400" dirty="0" smtClean="0">
                <a:cs typeface="Arial" panose="020B0604020202020204" pitchFamily="34" charset="0"/>
              </a:rPr>
              <a:t>Multiple scholarship receptions</a:t>
            </a:r>
            <a:br>
              <a:rPr lang="en-US" sz="2400" dirty="0" smtClean="0">
                <a:cs typeface="Arial" panose="020B0604020202020204" pitchFamily="34" charset="0"/>
              </a:rPr>
            </a:br>
            <a:endParaRPr lang="en-US" sz="1600" dirty="0" smtClean="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Complete scholarship award list published in the paper</a:t>
            </a:r>
          </a:p>
          <a:p>
            <a:pPr lvl="1"/>
            <a:r>
              <a:rPr lang="en-US" sz="1600" dirty="0" smtClean="0">
                <a:cs typeface="Arial" panose="020B0604020202020204" pitchFamily="34" charset="0"/>
              </a:rPr>
              <a:t> </a:t>
            </a:r>
            <a:endParaRPr lang="en-US" sz="1600" dirty="0">
              <a:cs typeface="Arial" panose="020B0604020202020204" pitchFamily="34" charset="0"/>
            </a:endParaRPr>
          </a:p>
          <a:p>
            <a:pPr marL="800100" lvl="1" indent="-342900">
              <a:buFont typeface="Arial" panose="020B0604020202020204" pitchFamily="34" charset="0"/>
              <a:buChar char="•"/>
            </a:pPr>
            <a:r>
              <a:rPr lang="en-US" sz="2400" dirty="0" smtClean="0">
                <a:cs typeface="Arial" panose="020B0604020202020204" pitchFamily="34" charset="0"/>
              </a:rPr>
              <a:t>Social media posts all summer featuring winners and donors</a:t>
            </a:r>
            <a:br>
              <a:rPr lang="en-US" sz="2400" dirty="0" smtClean="0">
                <a:cs typeface="Arial" panose="020B0604020202020204" pitchFamily="34" charset="0"/>
              </a:rPr>
            </a:br>
            <a:endParaRPr lang="en-US" sz="1600" dirty="0" smtClean="0">
              <a:cs typeface="Arial" panose="020B0604020202020204" pitchFamily="34" charset="0"/>
            </a:endParaRPr>
          </a:p>
          <a:p>
            <a:pPr lvl="1"/>
            <a:r>
              <a:rPr lang="en-US" sz="2400" dirty="0" smtClean="0">
                <a:cs typeface="Arial" panose="020B0604020202020204" pitchFamily="34" charset="0"/>
              </a:rPr>
              <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extLst>
      <p:ext uri="{BB962C8B-B14F-4D97-AF65-F5344CB8AC3E}">
        <p14:creationId xmlns:p14="http://schemas.microsoft.com/office/powerpoint/2010/main" val="25130168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570208"/>
          </a:xfrm>
          <a:prstGeom prst="rect">
            <a:avLst/>
          </a:prstGeom>
          <a:noFill/>
        </p:spPr>
        <p:txBody>
          <a:bodyPr wrap="square" rtlCol="0">
            <a:spAutoFit/>
          </a:bodyPr>
          <a:lstStyle/>
          <a:p>
            <a:r>
              <a:rPr lang="en-US" sz="8000" b="1" dirty="0" smtClean="0">
                <a:solidFill>
                  <a:srgbClr val="78BE20"/>
                </a:solidFill>
                <a:cs typeface="Arial" panose="020B0604020202020204" pitchFamily="34" charset="0"/>
              </a:rPr>
              <a:t>Thank you!</a:t>
            </a:r>
            <a:endParaRPr lang="en-US" sz="8000" b="1" dirty="0">
              <a:solidFill>
                <a:srgbClr val="78BE20"/>
              </a:solidFill>
              <a:cs typeface="Arial" panose="020B0604020202020204" pitchFamily="34" charset="0"/>
            </a:endParaRPr>
          </a:p>
          <a:p>
            <a:pPr lvl="1"/>
            <a:endParaRPr lang="en-US" dirty="0"/>
          </a:p>
          <a:p>
            <a:r>
              <a:rPr lang="en-US" sz="3200" dirty="0" smtClean="0">
                <a:cs typeface="Arial" panose="020B0604020202020204" pitchFamily="34" charset="0"/>
              </a:rPr>
              <a:t>Our reviewers and donors make the</a:t>
            </a:r>
            <a:br>
              <a:rPr lang="en-US" sz="3200" dirty="0" smtClean="0">
                <a:cs typeface="Arial" panose="020B0604020202020204" pitchFamily="34" charset="0"/>
              </a:rPr>
            </a:br>
            <a:r>
              <a:rPr lang="en-US" sz="3200" dirty="0" smtClean="0">
                <a:cs typeface="Arial" panose="020B0604020202020204" pitchFamily="34" charset="0"/>
              </a:rPr>
              <a:t>GIPS Foundation scholarship program possible</a:t>
            </a:r>
            <a:r>
              <a:rPr lang="en-US" sz="2400" dirty="0" smtClean="0">
                <a:cs typeface="Arial" panose="020B0604020202020204" pitchFamily="34" charset="0"/>
              </a:rPr>
              <a:t/>
            </a:r>
            <a:br>
              <a:rPr lang="en-US" sz="2400" dirty="0" smtClean="0">
                <a:cs typeface="Arial" panose="020B0604020202020204" pitchFamily="34" charset="0"/>
              </a:rPr>
            </a:br>
            <a:endParaRPr lang="en-US" sz="1600" dirty="0" smtClean="0">
              <a:cs typeface="Arial" panose="020B0604020202020204" pitchFamily="34" charset="0"/>
            </a:endParaRPr>
          </a:p>
          <a:p>
            <a:pPr lvl="1"/>
            <a:r>
              <a:rPr lang="en-US" sz="2400" dirty="0" smtClean="0">
                <a:cs typeface="Arial" panose="020B0604020202020204" pitchFamily="34" charset="0"/>
              </a:rPr>
              <a:t/>
            </a:r>
            <a:br>
              <a:rPr lang="en-US" sz="2400" dirty="0" smtClean="0">
                <a:cs typeface="Arial" panose="020B0604020202020204" pitchFamily="34" charset="0"/>
              </a:rPr>
            </a:br>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
        <p:nvSpPr>
          <p:cNvPr id="13" name="Rectangle 12"/>
          <p:cNvSpPr/>
          <p:nvPr/>
        </p:nvSpPr>
        <p:spPr>
          <a:xfrm>
            <a:off x="0" y="5973798"/>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8313" y="5973336"/>
            <a:ext cx="12208625" cy="462"/>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198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8313" y="0"/>
            <a:ext cx="12208625" cy="884202"/>
            <a:chOff x="-8313" y="0"/>
            <a:chExt cx="12208625" cy="884202"/>
          </a:xfrm>
        </p:grpSpPr>
        <p:sp>
          <p:nvSpPr>
            <p:cNvPr id="9" name="Rectangle 8"/>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oogle Shape;132;p25"/>
            <p:cNvPicPr preferRelativeResize="0"/>
            <p:nvPr/>
          </p:nvPicPr>
          <p:blipFill>
            <a:blip r:embed="rId3">
              <a:alphaModFix/>
            </a:blip>
            <a:stretch>
              <a:fillRect/>
            </a:stretch>
          </p:blipFill>
          <p:spPr>
            <a:xfrm>
              <a:off x="152401" y="64736"/>
              <a:ext cx="1143000" cy="819466"/>
            </a:xfrm>
            <a:prstGeom prst="rect">
              <a:avLst/>
            </a:prstGeom>
            <a:noFill/>
            <a:ln>
              <a:noFill/>
            </a:ln>
          </p:spPr>
        </p:pic>
        <p:cxnSp>
          <p:nvCxnSpPr>
            <p:cNvPr id="14" name="Straight Connector 13"/>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03664" y="1473487"/>
            <a:ext cx="11888336" cy="4401205"/>
          </a:xfrm>
          <a:prstGeom prst="rect">
            <a:avLst/>
          </a:prstGeom>
          <a:noFill/>
        </p:spPr>
        <p:txBody>
          <a:bodyPr wrap="square" rtlCol="0">
            <a:spAutoFit/>
          </a:bodyPr>
          <a:lstStyle/>
          <a:p>
            <a:r>
              <a:rPr lang="en-US" sz="4000" b="1" dirty="0" smtClean="0">
                <a:cs typeface="Arial" panose="020B0604020202020204" pitchFamily="34" charset="0"/>
              </a:rPr>
              <a:t>Review Webpage</a:t>
            </a:r>
            <a:endParaRPr lang="en-US" sz="2400" b="1" dirty="0">
              <a:cs typeface="Arial" panose="020B0604020202020204" pitchFamily="34" charset="0"/>
            </a:endParaRPr>
          </a:p>
          <a:p>
            <a:pPr lvl="1"/>
            <a:endParaRPr lang="en-US" sz="2400" dirty="0"/>
          </a:p>
          <a:p>
            <a:pPr marL="800100" lvl="1" indent="-342900">
              <a:lnSpc>
                <a:spcPct val="150000"/>
              </a:lnSpc>
              <a:buFont typeface="Arial" panose="020B0604020202020204" pitchFamily="34" charset="0"/>
              <a:buChar char="•"/>
            </a:pPr>
            <a:r>
              <a:rPr lang="en-US" sz="2400" dirty="0" smtClean="0">
                <a:cs typeface="Arial" panose="020B0604020202020204" pitchFamily="34" charset="0"/>
              </a:rPr>
              <a:t>Link to Application</a:t>
            </a:r>
          </a:p>
          <a:p>
            <a:pPr marL="800100" lvl="1" indent="-342900">
              <a:lnSpc>
                <a:spcPct val="150000"/>
              </a:lnSpc>
              <a:buFont typeface="Arial" panose="020B0604020202020204" pitchFamily="34" charset="0"/>
              <a:buChar char="•"/>
            </a:pPr>
            <a:r>
              <a:rPr lang="en-US" sz="2400" dirty="0" smtClean="0">
                <a:cs typeface="Arial" panose="020B0604020202020204" pitchFamily="34" charset="0"/>
              </a:rPr>
              <a:t>Scholarship Training Booklet</a:t>
            </a:r>
          </a:p>
          <a:p>
            <a:pPr marL="800100" lvl="1" indent="-342900">
              <a:lnSpc>
                <a:spcPct val="150000"/>
              </a:lnSpc>
              <a:buFont typeface="Arial" panose="020B0604020202020204" pitchFamily="34" charset="0"/>
              <a:buChar char="•"/>
            </a:pPr>
            <a:r>
              <a:rPr lang="en-US" sz="2400" dirty="0" smtClean="0">
                <a:cs typeface="Arial" panose="020B0604020202020204" pitchFamily="34" charset="0"/>
              </a:rPr>
              <a:t>Scholarship Terms &amp; Videos</a:t>
            </a:r>
          </a:p>
          <a:p>
            <a:pPr marL="800100" lvl="1" indent="-342900">
              <a:lnSpc>
                <a:spcPct val="150000"/>
              </a:lnSpc>
              <a:buFont typeface="Arial" panose="020B0604020202020204" pitchFamily="34" charset="0"/>
              <a:buChar char="•"/>
            </a:pPr>
            <a:r>
              <a:rPr lang="en-US" sz="2400" dirty="0" smtClean="0">
                <a:cs typeface="Arial" panose="020B0604020202020204" pitchFamily="34" charset="0"/>
              </a:rPr>
              <a:t>Reviewer Training Zoom videos</a:t>
            </a:r>
          </a:p>
          <a:p>
            <a:pPr marL="800100" lvl="1" indent="-342900">
              <a:lnSpc>
                <a:spcPct val="150000"/>
              </a:lnSpc>
              <a:buFont typeface="Arial" panose="020B0604020202020204" pitchFamily="34" charset="0"/>
              <a:buChar char="•"/>
            </a:pPr>
            <a:r>
              <a:rPr lang="en-US" sz="2400" dirty="0" smtClean="0">
                <a:cs typeface="Arial" panose="020B0604020202020204" pitchFamily="34" charset="0"/>
              </a:rPr>
              <a:t>Frequently Asked Questions</a:t>
            </a:r>
          </a:p>
          <a:p>
            <a:pPr lvl="1">
              <a:lnSpc>
                <a:spcPct val="150000"/>
              </a:lnSpc>
            </a:pPr>
            <a:r>
              <a:rPr lang="en-US" sz="2400" dirty="0" smtClean="0">
                <a:solidFill>
                  <a:srgbClr val="78BE20"/>
                </a:solidFill>
                <a:hlinkClick r:id="rId4"/>
              </a:rPr>
              <a:t>https://gipsfoundation.org/what-we-do/scholarships/scholarship-review.html</a:t>
            </a:r>
            <a:endParaRPr lang="en-US" sz="2400" dirty="0">
              <a:solidFill>
                <a:srgbClr val="78BE20"/>
              </a:solidFill>
            </a:endParaRPr>
          </a:p>
        </p:txBody>
      </p:sp>
      <p:sp>
        <p:nvSpPr>
          <p:cNvPr id="16" name="TextBox 15"/>
          <p:cNvSpPr txBox="1"/>
          <p:nvPr/>
        </p:nvSpPr>
        <p:spPr>
          <a:xfrm>
            <a:off x="1303714" y="152400"/>
            <a:ext cx="83736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4725" b="30914"/>
          <a:stretch/>
        </p:blipFill>
        <p:spPr>
          <a:xfrm>
            <a:off x="-10668" y="1017620"/>
            <a:ext cx="6030468" cy="5882483"/>
          </a:xfrm>
          <a:prstGeom prst="rect">
            <a:avLst/>
          </a:prstGeom>
        </p:spPr>
      </p:pic>
      <p:sp>
        <p:nvSpPr>
          <p:cNvPr id="3" name="TextBox 2"/>
          <p:cNvSpPr txBox="1"/>
          <p:nvPr/>
        </p:nvSpPr>
        <p:spPr>
          <a:xfrm>
            <a:off x="152400" y="2758532"/>
            <a:ext cx="12039600" cy="2400657"/>
          </a:xfrm>
          <a:prstGeom prst="rect">
            <a:avLst/>
          </a:prstGeom>
          <a:noFill/>
        </p:spPr>
        <p:txBody>
          <a:bodyPr wrap="square" rtlCol="0">
            <a:spAutoFit/>
          </a:bodyPr>
          <a:lstStyle/>
          <a:p>
            <a:pPr>
              <a:lnSpc>
                <a:spcPct val="150000"/>
              </a:lnSpc>
            </a:pPr>
            <a:r>
              <a:rPr lang="en-US" sz="6000" b="1" dirty="0">
                <a:solidFill>
                  <a:srgbClr val="8064A2">
                    <a:lumMod val="50000"/>
                  </a:srgbClr>
                </a:solidFill>
                <a:effectLst>
                  <a:outerShdw blurRad="38100" dist="38100" dir="2700000" algn="tl">
                    <a:srgbClr val="000000">
                      <a:alpha val="43137"/>
                    </a:srgbClr>
                  </a:outerShdw>
                </a:effectLst>
              </a:rPr>
              <a:t> </a:t>
            </a:r>
          </a:p>
          <a:p>
            <a:r>
              <a:rPr lang="en-US" sz="6000" b="1" dirty="0" smtClean="0"/>
              <a:t>Reviewer Lists Overview</a:t>
            </a:r>
            <a:endParaRPr lang="en-US" sz="6000" b="1" dirty="0"/>
          </a:p>
        </p:txBody>
      </p:sp>
    </p:spTree>
    <p:extLst>
      <p:ext uri="{BB962C8B-B14F-4D97-AF65-F5344CB8AC3E}">
        <p14:creationId xmlns:p14="http://schemas.microsoft.com/office/powerpoint/2010/main" val="250426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8313" y="0"/>
            <a:ext cx="12208625" cy="884202"/>
            <a:chOff x="-8313" y="0"/>
            <a:chExt cx="12208625" cy="884202"/>
          </a:xfrm>
        </p:grpSpPr>
        <p:sp>
          <p:nvSpPr>
            <p:cNvPr id="12" name="Rectangle 11"/>
            <p:cNvSpPr/>
            <p:nvPr/>
          </p:nvSpPr>
          <p:spPr>
            <a:xfrm>
              <a:off x="0" y="0"/>
              <a:ext cx="12192000" cy="8842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oogle Shape;132;p25"/>
            <p:cNvPicPr preferRelativeResize="0"/>
            <p:nvPr/>
          </p:nvPicPr>
          <p:blipFill>
            <a:blip r:embed="rId2">
              <a:alphaModFix/>
            </a:blip>
            <a:stretch>
              <a:fillRect/>
            </a:stretch>
          </p:blipFill>
          <p:spPr>
            <a:xfrm>
              <a:off x="152401" y="64736"/>
              <a:ext cx="1143000" cy="819466"/>
            </a:xfrm>
            <a:prstGeom prst="rect">
              <a:avLst/>
            </a:prstGeom>
            <a:noFill/>
            <a:ln>
              <a:noFill/>
            </a:ln>
          </p:spPr>
        </p:pic>
        <p:cxnSp>
          <p:nvCxnSpPr>
            <p:cNvPr id="17" name="Straight Connector 16"/>
            <p:cNvCxnSpPr/>
            <p:nvPr/>
          </p:nvCxnSpPr>
          <p:spPr>
            <a:xfrm flipV="1">
              <a:off x="-8313" y="873682"/>
              <a:ext cx="12208625" cy="5260"/>
            </a:xfrm>
            <a:prstGeom prst="line">
              <a:avLst/>
            </a:prstGeom>
            <a:ln w="57150">
              <a:solidFill>
                <a:srgbClr val="78BE20"/>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303664" y="1473487"/>
            <a:ext cx="11888336" cy="3046988"/>
          </a:xfrm>
          <a:prstGeom prst="rect">
            <a:avLst/>
          </a:prstGeom>
          <a:noFill/>
        </p:spPr>
        <p:txBody>
          <a:bodyPr wrap="square" rtlCol="0">
            <a:spAutoFit/>
          </a:bodyPr>
          <a:lstStyle/>
          <a:p>
            <a:r>
              <a:rPr lang="en-US" sz="4000" b="1" dirty="0" smtClean="0">
                <a:cs typeface="Arial" panose="020B0604020202020204" pitchFamily="34" charset="0"/>
              </a:rPr>
              <a:t>Master Reviewer List</a:t>
            </a:r>
            <a:endParaRPr lang="en-US" sz="4000" b="1" dirty="0">
              <a:cs typeface="Arial" panose="020B0604020202020204" pitchFamily="34" charset="0"/>
            </a:endParaRPr>
          </a:p>
          <a:p>
            <a:pPr lvl="1"/>
            <a:endParaRPr lang="en-US" sz="2400" dirty="0"/>
          </a:p>
          <a:p>
            <a:pPr marL="800100" lvl="1" indent="-342900">
              <a:buFont typeface="Arial" panose="020B0604020202020204" pitchFamily="34" charset="0"/>
              <a:buChar char="•"/>
            </a:pPr>
            <a:r>
              <a:rPr lang="en-US" sz="2400" dirty="0" smtClean="0">
                <a:cs typeface="Arial" panose="020B0604020202020204" pitchFamily="34" charset="0"/>
              </a:rPr>
              <a:t>The first screen you see when you  log into the system</a:t>
            </a:r>
            <a:br>
              <a:rPr lang="en-US" sz="2400" dirty="0" smtClean="0">
                <a:cs typeface="Arial" panose="020B0604020202020204" pitchFamily="34" charset="0"/>
              </a:rPr>
            </a:br>
            <a:r>
              <a:rPr lang="en-US" dirty="0" smtClean="0">
                <a:cs typeface="Arial" panose="020B0604020202020204" pitchFamily="34" charset="0"/>
              </a:rPr>
              <a:t> </a:t>
            </a:r>
            <a:endParaRPr lang="en-US" sz="2400" dirty="0" smtClean="0">
              <a:cs typeface="Arial" panose="020B0604020202020204" pitchFamily="34" charset="0"/>
            </a:endParaRPr>
          </a:p>
          <a:p>
            <a:pPr marL="800100" lvl="1" indent="-342900">
              <a:buFont typeface="Arial" panose="020B0604020202020204" pitchFamily="34" charset="0"/>
              <a:buChar char="•"/>
            </a:pPr>
            <a:r>
              <a:rPr lang="en-US" sz="2400" b="1" dirty="0" smtClean="0">
                <a:cs typeface="Arial" panose="020B0604020202020204" pitchFamily="34" charset="0"/>
              </a:rPr>
              <a:t>Do NOT </a:t>
            </a:r>
            <a:r>
              <a:rPr lang="en-US" sz="2400" dirty="0" smtClean="0">
                <a:cs typeface="Arial" panose="020B0604020202020204" pitchFamily="34" charset="0"/>
              </a:rPr>
              <a:t>review applications from the Master Reviewer List</a:t>
            </a:r>
            <a:endParaRPr lang="en-US" sz="2400" dirty="0">
              <a:cs typeface="Arial" panose="020B0604020202020204" pitchFamily="34" charset="0"/>
            </a:endParaRPr>
          </a:p>
          <a:p>
            <a:pPr lvl="1"/>
            <a:endParaRPr lang="en-US" sz="3200" b="1" dirty="0">
              <a:cs typeface="Arial" panose="020B0604020202020204" pitchFamily="34" charset="0"/>
            </a:endParaRPr>
          </a:p>
          <a:p>
            <a:pPr lvl="1"/>
            <a:endParaRPr lang="en-US" sz="2400" dirty="0"/>
          </a:p>
        </p:txBody>
      </p:sp>
      <p:sp>
        <p:nvSpPr>
          <p:cNvPr id="15" name="TextBox 14"/>
          <p:cNvSpPr txBox="1"/>
          <p:nvPr/>
        </p:nvSpPr>
        <p:spPr>
          <a:xfrm>
            <a:off x="1303714" y="152400"/>
            <a:ext cx="8297486" cy="584775"/>
          </a:xfrm>
          <a:prstGeom prst="rect">
            <a:avLst/>
          </a:prstGeom>
          <a:noFill/>
        </p:spPr>
        <p:txBody>
          <a:bodyPr wrap="square" rtlCol="0">
            <a:spAutoFit/>
          </a:bodyPr>
          <a:lstStyle/>
          <a:p>
            <a:r>
              <a:rPr lang="en-US" sz="3200" b="1" dirty="0">
                <a:solidFill>
                  <a:schemeClr val="bg1"/>
                </a:solidFill>
              </a:rPr>
              <a:t>GIPS Foundation Online Scholarship </a:t>
            </a:r>
            <a:r>
              <a:rPr lang="en-US" sz="3200" b="1" dirty="0" smtClean="0">
                <a:solidFill>
                  <a:schemeClr val="bg1"/>
                </a:solidFill>
              </a:rPr>
              <a:t>Review</a:t>
            </a:r>
            <a:endParaRPr lang="en-US" sz="3200" b="1" dirty="0">
              <a:solidFill>
                <a:schemeClr val="bg1"/>
              </a:solidFill>
            </a:endParaRPr>
          </a:p>
        </p:txBody>
      </p:sp>
      <p:pic>
        <p:nvPicPr>
          <p:cNvPr id="18" name="Picture 17"/>
          <p:cNvPicPr>
            <a:picLocks noChangeAspect="1"/>
          </p:cNvPicPr>
          <p:nvPr/>
        </p:nvPicPr>
        <p:blipFill rotWithShape="1">
          <a:blip r:embed="rId3"/>
          <a:srcRect t="13051" b="4051"/>
          <a:stretch/>
        </p:blipFill>
        <p:spPr>
          <a:xfrm>
            <a:off x="1219200" y="3657600"/>
            <a:ext cx="7010400" cy="31242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47435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5317</TotalTime>
  <Words>1744</Words>
  <Application>Microsoft Office PowerPoint</Application>
  <PresentationFormat>Widescreen</PresentationFormat>
  <Paragraphs>369</Paragraphs>
  <Slides>68</Slides>
  <Notes>3</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68</vt:i4>
      </vt:variant>
    </vt:vector>
  </HeadingPairs>
  <TitlesOfParts>
    <vt:vector size="71"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tskalber</dc:creator>
  <cp:lastModifiedBy>Candi Wiemers</cp:lastModifiedBy>
  <cp:revision>683</cp:revision>
  <cp:lastPrinted>2015-12-02T14:35:02Z</cp:lastPrinted>
  <dcterms:created xsi:type="dcterms:W3CDTF">2012-04-03T17:47:49Z</dcterms:created>
  <dcterms:modified xsi:type="dcterms:W3CDTF">2026-02-26T18:40:42Z</dcterms:modified>
</cp:coreProperties>
</file>